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30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39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566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67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51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66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50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37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3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384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51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888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91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5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33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00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94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92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12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32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03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7B0A60-0678-46FB-AD8A-FF91069F9CF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0D37E0C-392D-4EA9-AB89-C51ED5004FF4}" type="datetimeFigureOut">
              <a:rPr lang="en-US" smtClean="0"/>
              <a:t>2014-03-26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543800" cy="2593975"/>
          </a:xfrm>
        </p:spPr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Session # 4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855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Set up an emergency fund first</a:t>
            </a:r>
          </a:p>
          <a:p>
            <a:pPr lvl="1"/>
            <a:r>
              <a:rPr lang="en-US" sz="3200" dirty="0" smtClean="0"/>
              <a:t>In case of unexpected expenses or the loss of your job</a:t>
            </a:r>
          </a:p>
          <a:p>
            <a:pPr lvl="1"/>
            <a:r>
              <a:rPr lang="en-US" sz="3200" dirty="0" smtClean="0"/>
              <a:t>You can use your emergency fund instead of your savings so you don’t have to put off achieving your goal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39" b="83398" l="17188" r="828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980" y="3804780"/>
            <a:ext cx="3358020" cy="335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255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u="sng" dirty="0"/>
              <a:t>How much should be in your emergency fund?</a:t>
            </a:r>
          </a:p>
          <a:p>
            <a:pPr lvl="1"/>
            <a:r>
              <a:rPr lang="en-US" sz="2600" dirty="0"/>
              <a:t>It is recommended that you save between 3 &amp; 6 months worth of your income</a:t>
            </a:r>
          </a:p>
          <a:p>
            <a:pPr lvl="1"/>
            <a:r>
              <a:rPr lang="en-US" sz="2600" dirty="0"/>
              <a:t>eg. If you make $2,000.00 each month, you should have somewhere between $6,000.00&amp; $12,000 saved in case of an emergency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4" t="18309" r="19154" b="17413"/>
          <a:stretch/>
        </p:blipFill>
        <p:spPr>
          <a:xfrm>
            <a:off x="5743307" y="4149246"/>
            <a:ext cx="2468831" cy="249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70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Pretend your savings is just another bill</a:t>
            </a:r>
          </a:p>
          <a:p>
            <a:pPr lvl="1"/>
            <a:r>
              <a:rPr lang="en-US" sz="3200" dirty="0" smtClean="0"/>
              <a:t>This will ensure that you pay your savings account every month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697" b="90000" l="10000" r="7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081" y="2971800"/>
            <a:ext cx="4934424" cy="370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04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u="sng" dirty="0" smtClean="0"/>
              <a:t>Have your bank automatically transfer money from your </a:t>
            </a:r>
            <a:r>
              <a:rPr lang="en-US" sz="2800" b="1" i="1" u="sng" dirty="0" err="1" smtClean="0"/>
              <a:t>chequing</a:t>
            </a:r>
            <a:r>
              <a:rPr lang="en-US" sz="2800" b="1" i="1" u="sng" dirty="0" smtClean="0"/>
              <a:t> account to your savings account</a:t>
            </a:r>
          </a:p>
          <a:p>
            <a:pPr lvl="1"/>
            <a:r>
              <a:rPr lang="en-US" sz="2800" dirty="0" smtClean="0"/>
              <a:t>This way you don’t have to worry about remembering to go to the bank each week or month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419600"/>
            <a:ext cx="28575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30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REDUCING DEBT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i="1" u="sng" dirty="0" smtClean="0"/>
              <a:t>Pay down the debt that has the highest interest rate FIRST</a:t>
            </a:r>
          </a:p>
          <a:p>
            <a:pPr lvl="1"/>
            <a:r>
              <a:rPr lang="en-US" sz="3200" dirty="0" smtClean="0"/>
              <a:t>This will save you money in the long run because you will have paid less in interest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657600"/>
            <a:ext cx="21526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4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990600"/>
          </a:xfrm>
        </p:spPr>
        <p:txBody>
          <a:bodyPr/>
          <a:lstStyle/>
          <a:p>
            <a:r>
              <a:rPr lang="en-US" dirty="0" smtClean="0"/>
              <a:t>TIPS FOR REDUCING DEBT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001000" cy="4308629"/>
          </a:xfrm>
        </p:spPr>
        <p:txBody>
          <a:bodyPr>
            <a:normAutofit/>
          </a:bodyPr>
          <a:lstStyle/>
          <a:p>
            <a:r>
              <a:rPr lang="en-US" sz="2800" b="1" i="1" u="sng" dirty="0" smtClean="0"/>
              <a:t>Avoid using credit cards &amp; “buy now, pay later” offers</a:t>
            </a:r>
          </a:p>
          <a:p>
            <a:pPr lvl="1"/>
            <a:r>
              <a:rPr lang="en-US" sz="2800" dirty="0" smtClean="0"/>
              <a:t>If you don’t sign up for a credit card you can’t create debt for yourself</a:t>
            </a:r>
          </a:p>
          <a:p>
            <a:pPr lvl="1"/>
            <a:r>
              <a:rPr lang="en-US" sz="2800" dirty="0" smtClean="0"/>
              <a:t>“buy now, pay later” offers tend to have high interest rates</a:t>
            </a:r>
          </a:p>
          <a:p>
            <a:pPr lvl="2"/>
            <a:r>
              <a:rPr lang="en-US" sz="2400" dirty="0" smtClean="0"/>
              <a:t>If you can’t afford the product now, don’t make the purchase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8" y="5051749"/>
            <a:ext cx="2374031" cy="158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07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REDUCING DEBT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876801" cy="4232429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>Speak to creditors to ask for lower interest rates</a:t>
            </a:r>
          </a:p>
          <a:p>
            <a:pPr lvl="1"/>
            <a:r>
              <a:rPr lang="en-US" sz="3200" dirty="0" smtClean="0"/>
              <a:t>If you are paying less interest you can pay your debt off faster and save more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600200"/>
            <a:ext cx="2763012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25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914400"/>
          </a:xfrm>
        </p:spPr>
        <p:txBody>
          <a:bodyPr/>
          <a:lstStyle/>
          <a:p>
            <a:r>
              <a:rPr lang="en-US" dirty="0" smtClean="0"/>
              <a:t>TIPS FOR REDUCING DEBT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5334001" cy="4572000"/>
          </a:xfrm>
        </p:spPr>
        <p:txBody>
          <a:bodyPr>
            <a:noAutofit/>
          </a:bodyPr>
          <a:lstStyle/>
          <a:p>
            <a:r>
              <a:rPr lang="en-US" sz="2800" b="1" i="1" u="sng" dirty="0" smtClean="0"/>
              <a:t>Speak to a financial advisor about consolidating your debt</a:t>
            </a:r>
          </a:p>
          <a:p>
            <a:pPr lvl="1"/>
            <a:r>
              <a:rPr lang="en-US" sz="2800" dirty="0" smtClean="0"/>
              <a:t>Consolidating debt occurs when you get one loan to pay off all of your debts</a:t>
            </a:r>
          </a:p>
          <a:p>
            <a:pPr lvl="1"/>
            <a:r>
              <a:rPr lang="en-US" sz="2800" dirty="0" smtClean="0"/>
              <a:t>You can then make 1 payment every month</a:t>
            </a:r>
          </a:p>
          <a:p>
            <a:pPr lvl="1"/>
            <a:r>
              <a:rPr lang="en-US" sz="2800" dirty="0" smtClean="0"/>
              <a:t>Sometimes the interest rate will be lower than your existing interest rates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911" y="2007765"/>
            <a:ext cx="2265353" cy="329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88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our Goal Official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Complete the financial goal pledge form</a:t>
            </a:r>
          </a:p>
          <a:p>
            <a:r>
              <a:rPr lang="en-US" sz="3600" dirty="0" smtClean="0"/>
              <a:t>Have a friend or myself sign as your witness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9644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 # 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Create a table to organize &amp; compare</a:t>
            </a:r>
          </a:p>
          <a:p>
            <a:r>
              <a:rPr lang="en-US" sz="3200" dirty="0" smtClean="0"/>
              <a:t>This is something you should do before making a major purchase or signing up for a service</a:t>
            </a:r>
          </a:p>
          <a:p>
            <a:r>
              <a:rPr lang="en-US" sz="3200" dirty="0" smtClean="0"/>
              <a:t>Use the computers or hand draw your charts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977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Spending Tracker Check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Has everyone still been using their spending tracker notebooks?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5856">
            <a:off x="3384880" y="3091218"/>
            <a:ext cx="238917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53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Exploring financial resources in the community</a:t>
            </a:r>
          </a:p>
          <a:p>
            <a:r>
              <a:rPr lang="en-US" sz="3600" dirty="0" smtClean="0"/>
              <a:t>Last session so bring your questions!!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3090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will need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Your budget</a:t>
            </a:r>
          </a:p>
          <a:p>
            <a:r>
              <a:rPr lang="en-US" sz="3600" dirty="0" smtClean="0"/>
              <a:t>Your calculations for cutting back from last class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996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When you are setting a financial goal, it is important to set a realistic goal</a:t>
            </a:r>
          </a:p>
          <a:p>
            <a:pPr lvl="1"/>
            <a:r>
              <a:rPr lang="en-US" sz="3200" dirty="0" smtClean="0"/>
              <a:t>A goal that you are likely to achieve, not one that may be difficult for you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78" b="98507" l="9562" r="892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038600"/>
            <a:ext cx="2390476" cy="1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757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Make a list of 3 or 4 things you would like to accomplish</a:t>
            </a:r>
          </a:p>
          <a:p>
            <a:r>
              <a:rPr lang="en-US" sz="3200" i="1" u="sng" dirty="0" smtClean="0"/>
              <a:t>Suggestions:</a:t>
            </a:r>
          </a:p>
          <a:p>
            <a:pPr lvl="1"/>
            <a:r>
              <a:rPr lang="en-US" sz="3200" dirty="0" smtClean="0"/>
              <a:t>Spend $10 less each week</a:t>
            </a:r>
          </a:p>
          <a:p>
            <a:pPr lvl="1"/>
            <a:r>
              <a:rPr lang="en-US" sz="3200" dirty="0" smtClean="0"/>
              <a:t>Pack a lunch instead of eating out</a:t>
            </a:r>
          </a:p>
          <a:p>
            <a:pPr lvl="1"/>
            <a:r>
              <a:rPr lang="en-US" sz="3200" dirty="0" smtClean="0"/>
              <a:t>Save $40 each month</a:t>
            </a:r>
          </a:p>
          <a:p>
            <a:pPr lvl="1"/>
            <a:r>
              <a:rPr lang="en-US" sz="3200" dirty="0" smtClean="0"/>
              <a:t>Pay an extra $20 each month towards my debt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054" y="2756192"/>
            <a:ext cx="2403098" cy="215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24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goal do you feel is most important to you?</a:t>
            </a:r>
          </a:p>
          <a:p>
            <a:r>
              <a:rPr lang="en-US" sz="3200" dirty="0" smtClean="0"/>
              <a:t>Circle or highlight that goal on your list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00" b="92000" l="8600" r="95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618380"/>
            <a:ext cx="421005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36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resources will you need to help you achieve this goal?</a:t>
            </a:r>
          </a:p>
          <a:p>
            <a:pPr lvl="1"/>
            <a:r>
              <a:rPr lang="en-US" sz="3200" dirty="0" smtClean="0"/>
              <a:t>A savings account</a:t>
            </a:r>
          </a:p>
          <a:p>
            <a:pPr lvl="1"/>
            <a:r>
              <a:rPr lang="en-US" sz="3200" dirty="0" smtClean="0"/>
              <a:t>A spending tracker</a:t>
            </a:r>
          </a:p>
          <a:p>
            <a:pPr lvl="1"/>
            <a:r>
              <a:rPr lang="en-US" sz="3200" dirty="0" smtClean="0"/>
              <a:t>A financial advisor</a:t>
            </a:r>
          </a:p>
          <a:p>
            <a:r>
              <a:rPr lang="en-US" sz="3200" dirty="0" smtClean="0"/>
              <a:t>Make a list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039" y="2819400"/>
            <a:ext cx="3995836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0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long will it take you to achieve your goal?</a:t>
            </a:r>
          </a:p>
          <a:p>
            <a:pPr lvl="1"/>
            <a:r>
              <a:rPr lang="en-US" sz="3200" dirty="0" smtClean="0"/>
              <a:t>6 months</a:t>
            </a:r>
          </a:p>
          <a:p>
            <a:pPr lvl="1"/>
            <a:r>
              <a:rPr lang="en-US" sz="3200" dirty="0" smtClean="0"/>
              <a:t>1 year</a:t>
            </a:r>
          </a:p>
          <a:p>
            <a:pPr lvl="1"/>
            <a:r>
              <a:rPr lang="en-US" sz="3200" dirty="0" smtClean="0"/>
              <a:t>2 years</a:t>
            </a:r>
          </a:p>
          <a:p>
            <a:r>
              <a:rPr lang="en-US" sz="3200" dirty="0" smtClean="0"/>
              <a:t>Set a completion date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762534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29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Look at your calculations for cutting costs from last session</a:t>
            </a:r>
          </a:p>
          <a:p>
            <a:pPr lvl="1"/>
            <a:r>
              <a:rPr lang="en-US" sz="3200" dirty="0" smtClean="0"/>
              <a:t>Which of these costs are you going to cut to help you achieve your goal?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31" y="4055572"/>
            <a:ext cx="2830286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505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349</TotalTime>
  <Words>601</Words>
  <Application>Microsoft Macintosh PowerPoint</Application>
  <PresentationFormat>On-screen Show (4:3)</PresentationFormat>
  <Paragraphs>75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Adjacency</vt:lpstr>
      <vt:lpstr>FINANCIAL PLANNING</vt:lpstr>
      <vt:lpstr>Spending Tracker Check Up</vt:lpstr>
      <vt:lpstr>What we will need today:</vt:lpstr>
      <vt:lpstr>Setting Financial Goals</vt:lpstr>
      <vt:lpstr>Setting Financial Goals</vt:lpstr>
      <vt:lpstr>Setting Financial Goals</vt:lpstr>
      <vt:lpstr>Setting Financial Goals</vt:lpstr>
      <vt:lpstr>Setting Financial Goals</vt:lpstr>
      <vt:lpstr>Setting Financial Goals</vt:lpstr>
      <vt:lpstr>SAVING TIPS</vt:lpstr>
      <vt:lpstr>SAVING TIPS</vt:lpstr>
      <vt:lpstr>SAVING TIPS</vt:lpstr>
      <vt:lpstr>SAVING TIPS</vt:lpstr>
      <vt:lpstr>TIPS FOR REDUCING DEBT</vt:lpstr>
      <vt:lpstr>TIPS FOR REDUCING DEBT</vt:lpstr>
      <vt:lpstr>TIPS FOR REDUCING DEBT</vt:lpstr>
      <vt:lpstr>TIPS FOR REDUCING DEBT</vt:lpstr>
      <vt:lpstr>Making our Goal Official</vt:lpstr>
      <vt:lpstr>Milestone # 30</vt:lpstr>
      <vt:lpstr>NEXT CLASS</vt:lpstr>
    </vt:vector>
  </TitlesOfParts>
  <Manager/>
  <Company>GEDSB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PLANNING</dc:title>
  <dc:subject/>
  <dc:creator>KARI DUMESNIL</dc:creator>
  <cp:keywords/>
  <dc:description/>
  <cp:lastModifiedBy>Robyn Cook-Ritchie</cp:lastModifiedBy>
  <cp:revision>18</cp:revision>
  <dcterms:created xsi:type="dcterms:W3CDTF">2014-01-14T15:05:36Z</dcterms:created>
  <dcterms:modified xsi:type="dcterms:W3CDTF">2014-03-26T21:55:51Z</dcterms:modified>
  <cp:category/>
</cp:coreProperties>
</file>