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7" r:id="rId20"/>
    <p:sldId id="274" r:id="rId21"/>
    <p:sldId id="275" r:id="rId22"/>
    <p:sldId id="276" r:id="rId23"/>
    <p:sldId id="277" r:id="rId24"/>
    <p:sldId id="278" r:id="rId25"/>
    <p:sldId id="280" r:id="rId26"/>
    <p:sldId id="279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na Faessler" initials="LF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5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E20DC-6EA1-49A7-AB3B-0259DC83DEB5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0EF8F-96EE-4817-BEF9-A114295CB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95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99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45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10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45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5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70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077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02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2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782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36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Check their notebooks to make sure they are following through. Give tips on organizing them or what they might be missing.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00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42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47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73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01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033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101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702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873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0842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97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967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284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4337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146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25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38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535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77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think of any more?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48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0EF8F-96EE-4817-BEF9-A114295CB4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6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5F7B4BB-3986-487B-83DB-2BD6D4E8299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481ECCB-C8FB-4EE1-BF37-FC10B2BB6D87}" type="datetimeFigureOut">
              <a:rPr lang="en-US" smtClean="0"/>
              <a:t>2014-03-26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jpg"/><Relationship Id="rId5" Type="http://schemas.openxmlformats.org/officeDocument/2006/relationships/image" Target="../media/image25.png"/><Relationship Id="rId6" Type="http://schemas.openxmlformats.org/officeDocument/2006/relationships/image" Target="../media/image26.jpg"/><Relationship Id="rId7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19201"/>
            <a:ext cx="8534400" cy="2363162"/>
          </a:xfrm>
        </p:spPr>
        <p:txBody>
          <a:bodyPr/>
          <a:lstStyle/>
          <a:p>
            <a:r>
              <a:rPr lang="en-US" sz="5400" dirty="0" smtClean="0"/>
              <a:t>CUTTING BACK </a:t>
            </a:r>
            <a:br>
              <a:rPr lang="en-US" sz="5400" dirty="0" smtClean="0"/>
            </a:br>
            <a:r>
              <a:rPr lang="en-US" sz="5400" dirty="0"/>
              <a:t>(</a:t>
            </a:r>
            <a:r>
              <a:rPr lang="en-US" sz="5400" dirty="0" smtClean="0"/>
              <a:t>NEEDS vs. WANTS)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572000"/>
            <a:ext cx="6690360" cy="1066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SESSION # 3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45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900" y="2535072"/>
            <a:ext cx="4812099" cy="37895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Highlight the items on your list that you can cut back on or eliminate all together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55999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Beside each item you have highlighted calculate how much money you can save each month by cutting back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66" b="90000" l="6085" r="94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0" t="4322" r="5736" b="8046"/>
          <a:stretch/>
        </p:blipFill>
        <p:spPr>
          <a:xfrm>
            <a:off x="3384645" y="3002507"/>
            <a:ext cx="4640240" cy="371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905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Are you richer than you think???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2452687"/>
            <a:ext cx="4646296" cy="387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12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Keep your calculations about cutting back in a safe place</a:t>
            </a:r>
          </a:p>
          <a:p>
            <a:r>
              <a:rPr lang="en-US" sz="3200" dirty="0" smtClean="0"/>
              <a:t>In session # 4 we will be setting financial goals based on your findings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79258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To help yourself spend less, you first need to understand what makes you spend money?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636861"/>
            <a:ext cx="535690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87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Ask yourself the following questions:</a:t>
            </a:r>
          </a:p>
          <a:p>
            <a:pPr lvl="1"/>
            <a:r>
              <a:rPr lang="en-US" sz="2800" dirty="0" smtClean="0"/>
              <a:t>What motivates me to buy things? Friends, advertisements, trendy styles?</a:t>
            </a:r>
          </a:p>
          <a:p>
            <a:pPr lvl="1"/>
            <a:r>
              <a:rPr lang="en-US" sz="2800" dirty="0" smtClean="0"/>
              <a:t>Does the urge to buy something die the next day?</a:t>
            </a:r>
          </a:p>
          <a:p>
            <a:pPr lvl="1"/>
            <a:r>
              <a:rPr lang="en-US" sz="2800" dirty="0" smtClean="0"/>
              <a:t>Do my purchases make me happy?</a:t>
            </a:r>
          </a:p>
          <a:p>
            <a:pPr lvl="1"/>
            <a:r>
              <a:rPr lang="en-US" sz="2800" dirty="0" smtClean="0"/>
              <a:t>What “needs” are now collecting dust?</a:t>
            </a:r>
          </a:p>
          <a:p>
            <a:pPr lvl="1"/>
            <a:r>
              <a:rPr lang="en-US" sz="2800" dirty="0" smtClean="0"/>
              <a:t>What can I learn to live without?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4522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Now that you know what things are contributing to you over spending you can make adjustments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11291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Avoid trips to stores, shopping malls &amp; online shopping websites</a:t>
            </a:r>
          </a:p>
          <a:p>
            <a:pPr lvl="1"/>
            <a:r>
              <a:rPr lang="en-US" sz="2800" dirty="0" smtClean="0"/>
              <a:t>If you don’t NEED to go to any of these places, don’t go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302758"/>
            <a:ext cx="4532176" cy="300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92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Pay cash for purchases and only spend the cash you are carrying</a:t>
            </a:r>
          </a:p>
          <a:p>
            <a:pPr lvl="1"/>
            <a:r>
              <a:rPr lang="en-US" sz="2800" dirty="0" smtClean="0"/>
              <a:t>Don’t use credit cards or debit cards because sometimes they make buying things too easy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263" y="3835097"/>
            <a:ext cx="3958573" cy="264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58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If you choose to have a credit card freeze it in a block of ice and keep it in your freezer so you can’t use it to impulse buy!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18544"/>
            <a:ext cx="3886200" cy="4759187"/>
          </a:xfrm>
        </p:spPr>
      </p:pic>
    </p:spTree>
    <p:extLst>
      <p:ext uri="{BB962C8B-B14F-4D97-AF65-F5344CB8AC3E}">
        <p14:creationId xmlns:p14="http://schemas.microsoft.com/office/powerpoint/2010/main" val="301915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SPENDING TRACKERS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How did everyone do tracking their spending the last week?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7888">
            <a:off x="3814617" y="2876462"/>
            <a:ext cx="2639654" cy="345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33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CUTTING BACK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If you think you need or want something, sleep on it and decide the next morning if you still want it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590800"/>
            <a:ext cx="3935104" cy="393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else can we cut costs?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Price matching/comparison shopping</a:t>
            </a:r>
          </a:p>
          <a:p>
            <a:r>
              <a:rPr lang="en-US" sz="3200" dirty="0" smtClean="0"/>
              <a:t>Avoiding name brand products</a:t>
            </a:r>
          </a:p>
          <a:p>
            <a:r>
              <a:rPr lang="en-US" sz="3200" dirty="0" smtClean="0"/>
              <a:t>Reducing utility usage</a:t>
            </a:r>
          </a:p>
          <a:p>
            <a:r>
              <a:rPr lang="en-US" sz="3200" dirty="0" smtClean="0"/>
              <a:t>Reducing rent costs</a:t>
            </a:r>
          </a:p>
          <a:p>
            <a:r>
              <a:rPr lang="en-US" sz="3200" dirty="0" smtClean="0"/>
              <a:t>Participate in free community activities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06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Comparison Shopping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Do your research before doing your shopping</a:t>
            </a:r>
          </a:p>
          <a:p>
            <a:pPr lvl="1"/>
            <a:r>
              <a:rPr lang="en-US" sz="2400" dirty="0" smtClean="0"/>
              <a:t>Read the flyers</a:t>
            </a:r>
          </a:p>
          <a:p>
            <a:pPr lvl="1"/>
            <a:r>
              <a:rPr lang="en-US" sz="2400" dirty="0" smtClean="0"/>
              <a:t>Check pricing online or in a variety of stores</a:t>
            </a:r>
          </a:p>
          <a:p>
            <a:pPr lvl="1"/>
            <a:r>
              <a:rPr lang="en-US" sz="2400" dirty="0" smtClean="0"/>
              <a:t>Ask friends and family for advice</a:t>
            </a:r>
          </a:p>
          <a:p>
            <a:r>
              <a:rPr lang="en-US" sz="2400" dirty="0" smtClean="0"/>
              <a:t>Choose the store with the best price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09544"/>
              </p:ext>
            </p:extLst>
          </p:nvPr>
        </p:nvGraphicFramePr>
        <p:xfrm>
          <a:off x="1447800" y="3962400"/>
          <a:ext cx="63246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2300">
                  <a:extLst>
                    <a:ext uri="{9D8B030D-6E8A-4147-A177-3AD203B41FA5}">
                      <a16:colId xmlns:a16="http://schemas.microsoft.com/office/drawing/2014/main" xmlns="" val="7761657"/>
                    </a:ext>
                  </a:extLst>
                </a:gridCol>
                <a:gridCol w="3162300">
                  <a:extLst>
                    <a:ext uri="{9D8B030D-6E8A-4147-A177-3AD203B41FA5}">
                      <a16:colId xmlns:a16="http://schemas.microsoft.com/office/drawing/2014/main" xmlns="" val="2448745063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STORE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PRICE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954402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Walmart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$79.99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4863674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Canadian Tire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$89.99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154162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Future Shop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$109.99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8075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55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3291" y="291973"/>
            <a:ext cx="7620000" cy="1143000"/>
          </a:xfrm>
        </p:spPr>
        <p:txBody>
          <a:bodyPr/>
          <a:lstStyle/>
          <a:p>
            <a:r>
              <a:rPr lang="en-US" dirty="0" smtClean="0"/>
              <a:t>Price Matching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5181600" cy="4995672"/>
          </a:xfrm>
        </p:spPr>
        <p:txBody>
          <a:bodyPr>
            <a:normAutofit/>
          </a:bodyPr>
          <a:lstStyle/>
          <a:p>
            <a:r>
              <a:rPr lang="en-US" dirty="0" smtClean="0"/>
              <a:t>A lot of businesses will match the price advertised at another store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err="1" smtClean="0"/>
              <a:t>Walmart</a:t>
            </a:r>
            <a:r>
              <a:rPr lang="en-US" dirty="0" smtClean="0"/>
              <a:t> allows you to bring in other stores’ flyers and pay the amount advertised in the flyer</a:t>
            </a:r>
          </a:p>
          <a:p>
            <a:pPr lvl="1"/>
            <a:r>
              <a:rPr lang="en-US" dirty="0" smtClean="0"/>
              <a:t>This will save you the time and transportation costs involved in going to different stores to receive sale prices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640" y="543197"/>
            <a:ext cx="2415559" cy="4717899"/>
          </a:xfrm>
        </p:spPr>
      </p:pic>
    </p:spTree>
    <p:extLst>
      <p:ext uri="{BB962C8B-B14F-4D97-AF65-F5344CB8AC3E}">
        <p14:creationId xmlns:p14="http://schemas.microsoft.com/office/powerpoint/2010/main" val="616014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Coupons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Check newspapers, flyers, and online for coupons 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438400"/>
            <a:ext cx="4953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93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Points Cards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Some grocery stores offer points cards</a:t>
            </a:r>
          </a:p>
          <a:p>
            <a:r>
              <a:rPr lang="en-US" sz="2800" dirty="0" smtClean="0"/>
              <a:t>These points cards allow you to receive free groceries once you have earned a certain number of points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8" r="9246" b="25373"/>
          <a:stretch/>
        </p:blipFill>
        <p:spPr>
          <a:xfrm>
            <a:off x="996286" y="3581400"/>
            <a:ext cx="3270914" cy="2467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710460"/>
            <a:ext cx="2946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8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Avoiding Name Brands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7620000" cy="5257800"/>
          </a:xfrm>
        </p:spPr>
        <p:txBody>
          <a:bodyPr/>
          <a:lstStyle/>
          <a:p>
            <a:r>
              <a:rPr lang="en-US" sz="2800" dirty="0" smtClean="0"/>
              <a:t>Stores will usually have a store brand that is cheaper than the name brand products</a:t>
            </a:r>
          </a:p>
          <a:p>
            <a:r>
              <a:rPr lang="en-US" sz="2800" dirty="0" smtClean="0"/>
              <a:t>Examples:</a:t>
            </a:r>
          </a:p>
          <a:p>
            <a:pPr lvl="1"/>
            <a:r>
              <a:rPr lang="en-US" sz="2800" dirty="0" smtClean="0"/>
              <a:t>No Frills – No Name or President’s Choice</a:t>
            </a:r>
          </a:p>
          <a:p>
            <a:pPr lvl="1"/>
            <a:r>
              <a:rPr lang="en-US" sz="2800" dirty="0" err="1" smtClean="0"/>
              <a:t>Freshco</a:t>
            </a:r>
            <a:r>
              <a:rPr lang="en-US" sz="2800" dirty="0" smtClean="0"/>
              <a:t> – Compliments or Signal</a:t>
            </a:r>
          </a:p>
          <a:p>
            <a:pPr lvl="1"/>
            <a:r>
              <a:rPr lang="en-US" sz="2800" dirty="0" err="1" smtClean="0"/>
              <a:t>Walmart</a:t>
            </a:r>
            <a:r>
              <a:rPr lang="en-US" sz="2800" dirty="0" smtClean="0"/>
              <a:t> – George or Great Value</a:t>
            </a:r>
          </a:p>
          <a:p>
            <a:pPr lvl="1"/>
            <a:r>
              <a:rPr lang="en-US" sz="2800" dirty="0" smtClean="0"/>
              <a:t>Food Basics – Equality</a:t>
            </a:r>
          </a:p>
          <a:p>
            <a:pPr marL="393192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118337"/>
            <a:ext cx="2200275" cy="1238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7" t="47267" r="21010" b="26366"/>
          <a:stretch/>
        </p:blipFill>
        <p:spPr>
          <a:xfrm>
            <a:off x="2581275" y="5105400"/>
            <a:ext cx="1678674" cy="12180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383170"/>
            <a:ext cx="1905000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359" y="3447132"/>
            <a:ext cx="1786751" cy="13657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5987937"/>
            <a:ext cx="34766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901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Utility Usage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your heat down &amp; wear an extra sweater</a:t>
            </a:r>
          </a:p>
          <a:p>
            <a:r>
              <a:rPr lang="en-US" dirty="0" smtClean="0"/>
              <a:t>Turn your air conditioning down or off</a:t>
            </a:r>
          </a:p>
          <a:p>
            <a:r>
              <a:rPr lang="en-US" dirty="0" smtClean="0"/>
              <a:t>Make sure all electronics and lights are shut off when you aren’t using them</a:t>
            </a:r>
          </a:p>
          <a:p>
            <a:r>
              <a:rPr lang="en-US" dirty="0" smtClean="0"/>
              <a:t>Hang your clothes outside to dry instead of using a dryer</a:t>
            </a:r>
          </a:p>
          <a:p>
            <a:r>
              <a:rPr lang="en-US" dirty="0" smtClean="0"/>
              <a:t>Use left over dish or bath water to water your lawn in the summer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9" b="11242"/>
          <a:stretch/>
        </p:blipFill>
        <p:spPr>
          <a:xfrm>
            <a:off x="3554137" y="4640632"/>
            <a:ext cx="3941064" cy="1883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189" y="272042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43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Rent Costs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953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Offer to assist with building maintenance in return for reduced rent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Take on a roommate or live with family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038600"/>
            <a:ext cx="2926080" cy="24643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10"/>
          <a:stretch/>
        </p:blipFill>
        <p:spPr>
          <a:xfrm>
            <a:off x="6019800" y="457200"/>
            <a:ext cx="2099913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68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Participate in FREE Community Activities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638800" cy="4995672"/>
          </a:xfrm>
        </p:spPr>
        <p:txBody>
          <a:bodyPr>
            <a:normAutofit/>
          </a:bodyPr>
          <a:lstStyle/>
          <a:p>
            <a:r>
              <a:rPr lang="en-US" sz="2800" dirty="0"/>
              <a:t>Use the internet or newspapers to search for local community activities that are low cost or FREE</a:t>
            </a:r>
          </a:p>
          <a:p>
            <a:pPr lvl="1"/>
            <a:r>
              <a:rPr lang="en-US" sz="2800" dirty="0"/>
              <a:t>Local Community Festivals</a:t>
            </a:r>
          </a:p>
          <a:p>
            <a:pPr lvl="1"/>
            <a:r>
              <a:rPr lang="en-US" sz="2800" dirty="0"/>
              <a:t>Canada Day shows/activities</a:t>
            </a:r>
          </a:p>
          <a:p>
            <a:pPr lvl="1"/>
            <a:r>
              <a:rPr lang="en-US" sz="2800" dirty="0"/>
              <a:t>Parks</a:t>
            </a:r>
          </a:p>
          <a:p>
            <a:pPr lvl="1"/>
            <a:r>
              <a:rPr lang="en-US" sz="2800" dirty="0"/>
              <a:t>Swimming free days at the local pool</a:t>
            </a:r>
          </a:p>
          <a:p>
            <a:pPr lvl="1"/>
            <a:r>
              <a:rPr lang="en-US" sz="2800" dirty="0"/>
              <a:t>Free public skating at your locale arena </a:t>
            </a:r>
          </a:p>
        </p:txBody>
      </p:sp>
    </p:spTree>
    <p:extLst>
      <p:ext uri="{BB962C8B-B14F-4D97-AF65-F5344CB8AC3E}">
        <p14:creationId xmlns:p14="http://schemas.microsoft.com/office/powerpoint/2010/main" val="99293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200400"/>
            <a:ext cx="3438525" cy="34385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Balancing our Budget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Last session we determined whether we spend more than we have</a:t>
            </a:r>
          </a:p>
          <a:p>
            <a:r>
              <a:rPr lang="en-US" sz="2800" dirty="0" smtClean="0"/>
              <a:t>We also learned whether we are saving any money each month or not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13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800" dirty="0" smtClean="0"/>
              <a:t>Any other suggestions?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6458907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Milestone # 37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Use flyers &amp; price lists to compare &amp; calculate</a:t>
            </a: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326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Class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Make sure to continue using your spending tracker notebook</a:t>
            </a:r>
          </a:p>
          <a:p>
            <a:r>
              <a:rPr lang="en-US" sz="3200" dirty="0" smtClean="0"/>
              <a:t>Setting financial goals</a:t>
            </a:r>
          </a:p>
          <a:p>
            <a:r>
              <a:rPr lang="en-US" sz="3200" dirty="0" smtClean="0"/>
              <a:t>Saving for wants / the future</a:t>
            </a:r>
          </a:p>
          <a:p>
            <a:r>
              <a:rPr lang="en-US" sz="3200" dirty="0" smtClean="0"/>
              <a:t>Paying off debt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524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76" y="4346703"/>
            <a:ext cx="2029524" cy="160150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Balancing our Budget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0556" y="1389222"/>
            <a:ext cx="7620000" cy="480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IF you are spending more than you have </a:t>
            </a:r>
          </a:p>
          <a:p>
            <a:pPr marL="109728" indent="0">
              <a:buNone/>
            </a:pPr>
            <a:r>
              <a:rPr lang="en-US" sz="3200" dirty="0" smtClean="0"/>
              <a:t>				</a:t>
            </a:r>
          </a:p>
          <a:p>
            <a:pPr marL="109728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		</a:t>
            </a:r>
            <a:r>
              <a:rPr lang="en-US" sz="3200" u="sng" dirty="0" smtClean="0"/>
              <a:t>OR</a:t>
            </a:r>
          </a:p>
          <a:p>
            <a:pPr marL="109728" indent="0">
              <a:buNone/>
            </a:pPr>
            <a:endParaRPr lang="en-US" sz="3200" dirty="0" smtClean="0"/>
          </a:p>
          <a:p>
            <a:r>
              <a:rPr lang="en-US" sz="3200" dirty="0" smtClean="0"/>
              <a:t>IF you want to save more:</a:t>
            </a:r>
          </a:p>
          <a:p>
            <a:endParaRPr lang="en-US" sz="3200" dirty="0"/>
          </a:p>
          <a:p>
            <a:r>
              <a:rPr lang="en-US" sz="3200" dirty="0" smtClean="0"/>
              <a:t>YOU NEED TO CUT BACK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28279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/>
          <a:lstStyle/>
          <a:p>
            <a:r>
              <a:rPr lang="en-US" sz="2800" dirty="0" smtClean="0"/>
              <a:t>A need is something essential, meaning you require it to survive</a:t>
            </a:r>
          </a:p>
          <a:p>
            <a:pPr lvl="1"/>
            <a:r>
              <a:rPr lang="en-US" sz="2800" dirty="0" smtClean="0"/>
              <a:t>Food</a:t>
            </a:r>
          </a:p>
          <a:p>
            <a:pPr lvl="1"/>
            <a:r>
              <a:rPr lang="en-US" sz="2800" dirty="0" smtClean="0"/>
              <a:t>Shelter</a:t>
            </a:r>
          </a:p>
          <a:p>
            <a:pPr lvl="1"/>
            <a:r>
              <a:rPr lang="en-US" sz="2800" dirty="0" smtClean="0"/>
              <a:t>Water</a:t>
            </a:r>
          </a:p>
          <a:p>
            <a:pPr lvl="1"/>
            <a:r>
              <a:rPr lang="en-US" sz="2800" dirty="0" smtClean="0"/>
              <a:t>Heat</a:t>
            </a:r>
          </a:p>
          <a:p>
            <a:pPr lvl="1"/>
            <a:r>
              <a:rPr lang="en-US" sz="2800" dirty="0" smtClean="0"/>
              <a:t>Electricity</a:t>
            </a:r>
          </a:p>
          <a:p>
            <a:pPr marL="393192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" t="20293" r="3404" b="19926"/>
          <a:stretch/>
        </p:blipFill>
        <p:spPr>
          <a:xfrm>
            <a:off x="4787900" y="5099136"/>
            <a:ext cx="3182975" cy="1404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4" t="4471" r="13731" b="14744"/>
          <a:stretch/>
        </p:blipFill>
        <p:spPr>
          <a:xfrm>
            <a:off x="4552152" y="2322361"/>
            <a:ext cx="2510963" cy="21340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0994" r="19275" b="5610"/>
          <a:stretch/>
        </p:blipFill>
        <p:spPr>
          <a:xfrm>
            <a:off x="2743200" y="2971800"/>
            <a:ext cx="1233146" cy="184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85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819400"/>
            <a:ext cx="2091944" cy="22098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 want is something nice to have.</a:t>
            </a:r>
          </a:p>
          <a:p>
            <a:pPr lvl="1"/>
            <a:r>
              <a:rPr lang="en-US" sz="2800" dirty="0" smtClean="0"/>
              <a:t>It may be important to you, but it’s not required to continue living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5" y="3571823"/>
            <a:ext cx="3254774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004" y="3874174"/>
            <a:ext cx="1614162" cy="20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3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WANTS vs. NEEDS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It’s important to learn to set spending priorities </a:t>
            </a:r>
            <a:endParaRPr lang="en-US" sz="3200" dirty="0" smtClean="0"/>
          </a:p>
          <a:p>
            <a:r>
              <a:rPr lang="en-US" sz="3200" dirty="0" smtClean="0"/>
              <a:t>Decide </a:t>
            </a:r>
            <a:r>
              <a:rPr lang="en-US" sz="3200" dirty="0"/>
              <a:t>what is most </a:t>
            </a:r>
            <a:r>
              <a:rPr lang="en-US" sz="3200" dirty="0" smtClean="0"/>
              <a:t>important </a:t>
            </a:r>
            <a:r>
              <a:rPr lang="en-US" sz="3200" dirty="0"/>
              <a:t>so that you will have the money for the things you REALLY need and want</a:t>
            </a: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007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WANTS vs. NEEDS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136192"/>
              </p:ext>
            </p:extLst>
          </p:nvPr>
        </p:nvGraphicFramePr>
        <p:xfrm>
          <a:off x="457200" y="1600200"/>
          <a:ext cx="7620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xmlns="" val="281669507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xmlns="" val="31879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 smtClean="0"/>
                        <a:t>WANTS</a:t>
                      </a:r>
                      <a:endParaRPr lang="en-US" sz="2400" u="sng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 smtClean="0"/>
                        <a:t>NEEDS</a:t>
                      </a:r>
                      <a:endParaRPr lang="en-US" sz="2400" u="sng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232297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Cell phone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Shelter</a:t>
                      </a:r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403018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Tim Horton’s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Water</a:t>
                      </a:r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106319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Car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Food</a:t>
                      </a:r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212504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Cable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SOME clothing</a:t>
                      </a:r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3536646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Internet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443806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Ipods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2123447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computers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4282648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cigarettes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54824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alcohol</a:t>
                      </a:r>
                      <a:endParaRPr lang="en-US" sz="24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xmlns="" val="1693697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401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7620000" cy="5105400"/>
          </a:xfrm>
        </p:spPr>
        <p:txBody>
          <a:bodyPr/>
          <a:lstStyle/>
          <a:p>
            <a:r>
              <a:rPr lang="en-US" sz="3200" dirty="0" smtClean="0"/>
              <a:t>Make a list of things you purchase or pay for that are WANTS, not needs</a:t>
            </a:r>
          </a:p>
          <a:p>
            <a:pPr marL="109728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290" y="2209800"/>
            <a:ext cx="4928552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812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242</TotalTime>
  <Words>879</Words>
  <Application>Microsoft Macintosh PowerPoint</Application>
  <PresentationFormat>On-screen Show (4:3)</PresentationFormat>
  <Paragraphs>172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Adjacency</vt:lpstr>
      <vt:lpstr>CUTTING BACK  (NEEDS vs. WANTS)</vt:lpstr>
      <vt:lpstr>SPENDING TRACKERS</vt:lpstr>
      <vt:lpstr>Balancing our Budget</vt:lpstr>
      <vt:lpstr>Balancing our Budget</vt:lpstr>
      <vt:lpstr>NEEDS</vt:lpstr>
      <vt:lpstr>WANTS</vt:lpstr>
      <vt:lpstr>WANTS vs. NEEDS</vt:lpstr>
      <vt:lpstr>WANTS vs. NEEDS</vt:lpstr>
      <vt:lpstr>CHALLENGE</vt:lpstr>
      <vt:lpstr>CHALLENGE</vt:lpstr>
      <vt:lpstr>CHALLENGE</vt:lpstr>
      <vt:lpstr>CHALLENGE</vt:lpstr>
      <vt:lpstr>CHALLENGE</vt:lpstr>
      <vt:lpstr>CUTTING BACK</vt:lpstr>
      <vt:lpstr>CUTTING BACK</vt:lpstr>
      <vt:lpstr>CUTTING BACK</vt:lpstr>
      <vt:lpstr>CUTTING BACK</vt:lpstr>
      <vt:lpstr>CUTTING BACK</vt:lpstr>
      <vt:lpstr>CUTTING BACK</vt:lpstr>
      <vt:lpstr>CUTTING BACK</vt:lpstr>
      <vt:lpstr>How else can we cut costs?</vt:lpstr>
      <vt:lpstr>Comparison Shopping</vt:lpstr>
      <vt:lpstr>Price Matching</vt:lpstr>
      <vt:lpstr>Use Coupons</vt:lpstr>
      <vt:lpstr>Use Points Cards</vt:lpstr>
      <vt:lpstr>Avoiding Name Brands</vt:lpstr>
      <vt:lpstr>Reducing Utility Usage</vt:lpstr>
      <vt:lpstr>Reducing Rent Costs</vt:lpstr>
      <vt:lpstr>Participate in FREE Community Activities</vt:lpstr>
      <vt:lpstr>PowerPoint Presentation</vt:lpstr>
      <vt:lpstr>Milestone # 37</vt:lpstr>
      <vt:lpstr>Next Class</vt:lpstr>
    </vt:vector>
  </TitlesOfParts>
  <Manager/>
  <Company>GEDSB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KARI DUMESNIL</dc:creator>
  <cp:keywords/>
  <dc:description/>
  <cp:lastModifiedBy>Robyn Cook-Ritchie</cp:lastModifiedBy>
  <cp:revision>19</cp:revision>
  <dcterms:created xsi:type="dcterms:W3CDTF">2014-01-13T16:56:34Z</dcterms:created>
  <dcterms:modified xsi:type="dcterms:W3CDTF">2014-03-26T21:54:23Z</dcterms:modified>
  <cp:category/>
</cp:coreProperties>
</file>