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handoutMasterIdLst>
    <p:handoutMasterId r:id="rId27"/>
  </p:handoutMasterIdLst>
  <p:sldIdLst>
    <p:sldId id="276" r:id="rId2"/>
    <p:sldId id="257" r:id="rId3"/>
    <p:sldId id="258" r:id="rId4"/>
    <p:sldId id="259" r:id="rId5"/>
    <p:sldId id="260" r:id="rId6"/>
    <p:sldId id="261" r:id="rId7"/>
    <p:sldId id="277" r:id="rId8"/>
    <p:sldId id="278" r:id="rId9"/>
    <p:sldId id="279" r:id="rId10"/>
    <p:sldId id="280" r:id="rId11"/>
    <p:sldId id="281" r:id="rId12"/>
    <p:sldId id="262" r:id="rId13"/>
    <p:sldId id="263" r:id="rId14"/>
    <p:sldId id="282" r:id="rId15"/>
    <p:sldId id="283" r:id="rId16"/>
    <p:sldId id="287" r:id="rId17"/>
    <p:sldId id="288" r:id="rId18"/>
    <p:sldId id="289" r:id="rId19"/>
    <p:sldId id="290" r:id="rId20"/>
    <p:sldId id="291" r:id="rId21"/>
    <p:sldId id="292" r:id="rId22"/>
    <p:sldId id="294" r:id="rId23"/>
    <p:sldId id="293" r:id="rId24"/>
    <p:sldId id="295" r:id="rId25"/>
  </p:sldIdLst>
  <p:sldSz cx="9144000" cy="6858000" type="screen4x3"/>
  <p:notesSz cx="6985000" cy="9271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45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516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516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r">
              <a:defRPr sz="1200"/>
            </a:lvl1pPr>
          </a:lstStyle>
          <a:p>
            <a:fld id="{FB05866C-788F-4CF5-9F07-ED4BD7D6635B}" type="datetimeFigureOut">
              <a:rPr lang="en-CA" smtClean="0"/>
              <a:t>2014-04-02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05841"/>
            <a:ext cx="3026833" cy="465159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05841"/>
            <a:ext cx="3026833" cy="465159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r">
              <a:defRPr sz="1200"/>
            </a:lvl1pPr>
          </a:lstStyle>
          <a:p>
            <a:fld id="{68DE9AEC-9177-4790-9A6E-B37630F2D4D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61278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r">
              <a:defRPr sz="1200"/>
            </a:lvl1pPr>
          </a:lstStyle>
          <a:p>
            <a:fld id="{917A38FD-B87F-4E37-AF57-9245DDE89C00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475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85" tIns="46442" rIns="92885" bIns="4644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3725"/>
            <a:ext cx="5588000" cy="4171950"/>
          </a:xfrm>
          <a:prstGeom prst="rect">
            <a:avLst/>
          </a:prstGeom>
        </p:spPr>
        <p:txBody>
          <a:bodyPr vert="horz" lIns="92885" tIns="46442" rIns="92885" bIns="4644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05841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05841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r">
              <a:defRPr sz="1200"/>
            </a:lvl1pPr>
          </a:lstStyle>
          <a:p>
            <a:fld id="{EB4382EF-6028-4589-8861-4F4E1373C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323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0780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9419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2672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Banking fees, housekeeping costs (cleaning products, paper towel,</a:t>
            </a:r>
            <a:r>
              <a:rPr lang="en-CA" baseline="0" dirty="0" smtClean="0"/>
              <a:t> wash cloths, outdoor maintenance), church donations, PETS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7277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7025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7649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9752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4770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3438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7067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779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733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1459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5056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8771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7068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277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60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Hand out the budgeting skills self assessment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267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012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Hand out Likely Expenses sheet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6772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253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9596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954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SESSION # 1</a:t>
            </a:r>
            <a:endParaRPr lang="en-US" sz="5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What is a Budget?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787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EXPENSES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is considered an expense?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366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51706"/>
          </a:xfrm>
        </p:spPr>
        <p:txBody>
          <a:bodyPr>
            <a:normAutofit/>
          </a:bodyPr>
          <a:lstStyle/>
          <a:p>
            <a:r>
              <a:rPr lang="en-US" sz="5400" dirty="0" smtClean="0"/>
              <a:t>EXPENSES</a:t>
            </a:r>
            <a:endParaRPr lang="en-US" sz="5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8016529"/>
              </p:ext>
            </p:extLst>
          </p:nvPr>
        </p:nvGraphicFramePr>
        <p:xfrm>
          <a:off x="381000" y="1143000"/>
          <a:ext cx="8503920" cy="5375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9128">
                  <a:extLst>
                    <a:ext uri="{9D8B030D-6E8A-4147-A177-3AD203B41FA5}">
                      <a16:colId xmlns:a16="http://schemas.microsoft.com/office/drawing/2014/main" xmlns="" val="3230673065"/>
                    </a:ext>
                  </a:extLst>
                </a:gridCol>
                <a:gridCol w="3620483">
                  <a:extLst>
                    <a:ext uri="{9D8B030D-6E8A-4147-A177-3AD203B41FA5}">
                      <a16:colId xmlns:a16="http://schemas.microsoft.com/office/drawing/2014/main" xmlns="" val="3611850416"/>
                    </a:ext>
                  </a:extLst>
                </a:gridCol>
                <a:gridCol w="2694309">
                  <a:extLst>
                    <a:ext uri="{9D8B030D-6E8A-4147-A177-3AD203B41FA5}">
                      <a16:colId xmlns:a16="http://schemas.microsoft.com/office/drawing/2014/main" xmlns="" val="3502815750"/>
                    </a:ext>
                  </a:extLst>
                </a:gridCol>
              </a:tblGrid>
              <a:tr h="430975"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Rent</a:t>
                      </a:r>
                      <a:endParaRPr lang="en-US" sz="2000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Daycare</a:t>
                      </a:r>
                      <a:endParaRPr lang="en-US" sz="2000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Hair cuts/personal care</a:t>
                      </a:r>
                      <a:endParaRPr lang="en-US" sz="2000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21555246"/>
                  </a:ext>
                </a:extLst>
              </a:tr>
              <a:tr h="43097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Home phone</a:t>
                      </a:r>
                      <a:endParaRPr lang="en-US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Bus pass</a:t>
                      </a:r>
                      <a:endParaRPr lang="en-US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Clothing</a:t>
                      </a:r>
                      <a:endParaRPr lang="en-US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51718901"/>
                  </a:ext>
                </a:extLst>
              </a:tr>
              <a:tr h="43097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Cell phone</a:t>
                      </a:r>
                      <a:endParaRPr lang="en-US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Car insurance</a:t>
                      </a:r>
                      <a:endParaRPr lang="en-US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Gifts</a:t>
                      </a:r>
                      <a:endParaRPr lang="en-US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53810983"/>
                  </a:ext>
                </a:extLst>
              </a:tr>
              <a:tr h="109401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Water</a:t>
                      </a:r>
                      <a:endParaRPr lang="en-US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Vehicle maintenance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(oil changes, etc.)</a:t>
                      </a:r>
                      <a:endParaRPr lang="en-US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Entertainment, alcohol,</a:t>
                      </a:r>
                      <a:r>
                        <a:rPr lang="en-US" sz="20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lottery</a:t>
                      </a:r>
                      <a:endParaRPr lang="en-US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74282593"/>
                  </a:ext>
                </a:extLst>
              </a:tr>
              <a:tr h="76249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Hydro</a:t>
                      </a:r>
                      <a:endParaRPr lang="en-US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Gas</a:t>
                      </a:r>
                      <a:endParaRPr lang="en-US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Home/renter insurance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12334120"/>
                  </a:ext>
                </a:extLst>
              </a:tr>
              <a:tr h="76249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Gas</a:t>
                      </a:r>
                      <a:endParaRPr lang="en-US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Validation sticker renewal</a:t>
                      </a:r>
                      <a:endParaRPr lang="en-US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Laundry</a:t>
                      </a:r>
                      <a:endParaRPr lang="en-US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40241327"/>
                  </a:ext>
                </a:extLst>
              </a:tr>
              <a:tr h="43097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Cable</a:t>
                      </a:r>
                      <a:endParaRPr lang="en-US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Medical Care: prescriptions, dental care, eye glasses</a:t>
                      </a:r>
                      <a:endParaRPr lang="en-US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Food</a:t>
                      </a:r>
                      <a:endParaRPr lang="en-US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37783038"/>
                  </a:ext>
                </a:extLst>
              </a:tr>
              <a:tr h="76249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Internet</a:t>
                      </a:r>
                      <a:endParaRPr lang="en-US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Cigarettes</a:t>
                      </a:r>
                      <a:endParaRPr lang="en-US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Infant/child care accessories</a:t>
                      </a:r>
                      <a:endParaRPr lang="en-US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076098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283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78050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Can anyone think of any other possible expenses that aren’t on this handout?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06" y="2504281"/>
            <a:ext cx="2648114" cy="340355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931" y="2874472"/>
            <a:ext cx="3959955" cy="2634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181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EXPENSES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Let’s make some lists of YOUR expenses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32267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EXPENSES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 the table provided make a list of all of YOUR expenses</a:t>
            </a:r>
          </a:p>
          <a:p>
            <a:pPr lvl="1"/>
            <a:r>
              <a:rPr lang="en-US" sz="2800" dirty="0" smtClean="0"/>
              <a:t>You don’t need to add the amounts just yet</a:t>
            </a:r>
          </a:p>
          <a:p>
            <a:pPr lvl="1"/>
            <a:r>
              <a:rPr lang="en-US" sz="2800" dirty="0" smtClean="0"/>
              <a:t>Only list the name of the expenses you have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806772"/>
            <a:ext cx="3314419" cy="285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1100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INCOME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is considered to be income?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781594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INCOME</a:t>
            </a:r>
            <a:endParaRPr lang="en-US" sz="6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3400684"/>
              </p:ext>
            </p:extLst>
          </p:nvPr>
        </p:nvGraphicFramePr>
        <p:xfrm>
          <a:off x="457200" y="1600200"/>
          <a:ext cx="7620000" cy="3352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>
                  <a:extLst>
                    <a:ext uri="{9D8B030D-6E8A-4147-A177-3AD203B41FA5}">
                      <a16:colId xmlns:a16="http://schemas.microsoft.com/office/drawing/2014/main" xmlns="" val="3683681244"/>
                    </a:ext>
                  </a:extLst>
                </a:gridCol>
                <a:gridCol w="3810000">
                  <a:extLst>
                    <a:ext uri="{9D8B030D-6E8A-4147-A177-3AD203B41FA5}">
                      <a16:colId xmlns:a16="http://schemas.microsoft.com/office/drawing/2014/main" xmlns="" val="38741127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Pay Cheque</a:t>
                      </a:r>
                      <a:endParaRPr lang="en-US" sz="2800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84667" marR="84667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Child support</a:t>
                      </a:r>
                      <a:endParaRPr lang="en-US" sz="2800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84667" marR="84667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1465685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Social Assistance</a:t>
                      </a:r>
                      <a:endParaRPr lang="en-US" sz="2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Alimony</a:t>
                      </a:r>
                      <a:endParaRPr lang="en-US" sz="2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84667" marR="84667"/>
                </a:tc>
                <a:extLst>
                  <a:ext uri="{0D108BD9-81ED-4DB2-BD59-A6C34878D82A}">
                    <a16:rowId xmlns:a16="http://schemas.microsoft.com/office/drawing/2014/main" xmlns="" val="17089158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GST rebates</a:t>
                      </a:r>
                      <a:endParaRPr lang="en-US" sz="2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Baby bonus</a:t>
                      </a:r>
                    </a:p>
                    <a:p>
                      <a:endParaRPr lang="en-US" sz="2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84667" marR="84667"/>
                </a:tc>
                <a:extLst>
                  <a:ext uri="{0D108BD9-81ED-4DB2-BD59-A6C34878D82A}">
                    <a16:rowId xmlns:a16="http://schemas.microsoft.com/office/drawing/2014/main" xmlns="" val="2313847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Canada</a:t>
                      </a:r>
                      <a:r>
                        <a:rPr lang="en-US" sz="28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Pension Plan (CPP)</a:t>
                      </a:r>
                      <a:endParaRPr lang="en-US" sz="28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endParaRPr lang="en-US" sz="2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Withdrawal from investments</a:t>
                      </a:r>
                      <a:r>
                        <a:rPr lang="en-US" sz="28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such as RRSP, RESP, etc.</a:t>
                      </a:r>
                      <a:endParaRPr lang="en-US" sz="28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84667" marR="84667"/>
                </a:tc>
                <a:extLst>
                  <a:ext uri="{0D108BD9-81ED-4DB2-BD59-A6C34878D82A}">
                    <a16:rowId xmlns:a16="http://schemas.microsoft.com/office/drawing/2014/main" xmlns="" val="19283927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5579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INCOME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Can you think of any other sources of income that you might receive?</a:t>
            </a:r>
          </a:p>
        </p:txBody>
      </p:sp>
    </p:spTree>
    <p:extLst>
      <p:ext uri="{BB962C8B-B14F-4D97-AF65-F5344CB8AC3E}">
        <p14:creationId xmlns:p14="http://schemas.microsoft.com/office/powerpoint/2010/main" val="19169136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INCOME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Let’s make a list of your incomes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855152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INCOME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 the chart provided, list the names/categories of income you receive</a:t>
            </a:r>
          </a:p>
          <a:p>
            <a:pPr lvl="1"/>
            <a:r>
              <a:rPr lang="en-US" sz="3600" dirty="0" smtClean="0"/>
              <a:t>You don’t need amounts yet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301" y="3987190"/>
            <a:ext cx="3105150" cy="258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27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A BUDGET?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budget is a plan to spend your money</a:t>
            </a:r>
          </a:p>
          <a:p>
            <a:pPr marL="64008" indent="0">
              <a:buNone/>
            </a:pPr>
            <a:endParaRPr lang="en-US" sz="3200" dirty="0" smtClean="0"/>
          </a:p>
          <a:p>
            <a:r>
              <a:rPr lang="en-US" sz="3200" dirty="0" smtClean="0"/>
              <a:t>Budgets help us ensure we will always have money for the things we need or want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26130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INCOME VS. EXPENSES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Budgeting is a balancing act</a:t>
            </a:r>
          </a:p>
          <a:p>
            <a:r>
              <a:rPr lang="en-US" sz="3600" dirty="0" smtClean="0"/>
              <a:t>The goal is for our income to be higher than our expenses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778" l="9778" r="89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205162"/>
            <a:ext cx="3438525" cy="343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4642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INCOME VS. EXPENSES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Let’s make a prediction:</a:t>
            </a:r>
          </a:p>
          <a:p>
            <a:pPr lvl="1"/>
            <a:r>
              <a:rPr lang="en-US" sz="3600" dirty="0"/>
              <a:t>When we add </a:t>
            </a:r>
            <a:r>
              <a:rPr lang="en-US" sz="3600" dirty="0" smtClean="0"/>
              <a:t>the actual dollar amounts </a:t>
            </a:r>
            <a:r>
              <a:rPr lang="en-US" sz="3600" dirty="0"/>
              <a:t>to our charts do you think your income will be higher than your expenses</a:t>
            </a:r>
            <a:r>
              <a:rPr lang="en-US" sz="3600" dirty="0" smtClean="0"/>
              <a:t>?</a:t>
            </a:r>
          </a:p>
          <a:p>
            <a:pPr marL="64008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213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QUESTIONS??</a:t>
            </a:r>
            <a:endParaRPr lang="en-US" sz="6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981200"/>
            <a:ext cx="1981200" cy="383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7367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ACTIVITY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Write 1 paragraph describing your current spending habits:</a:t>
            </a:r>
          </a:p>
          <a:p>
            <a:pPr lvl="1"/>
            <a:r>
              <a:rPr lang="en-US" sz="3200" dirty="0" smtClean="0"/>
              <a:t>How do you budget your money now?</a:t>
            </a:r>
          </a:p>
          <a:p>
            <a:pPr lvl="1"/>
            <a:r>
              <a:rPr lang="en-US" sz="3200" dirty="0" smtClean="0"/>
              <a:t>What are you hoping to learn?</a:t>
            </a:r>
          </a:p>
          <a:p>
            <a:pPr lvl="1"/>
            <a:r>
              <a:rPr lang="en-US" sz="3200" dirty="0" smtClean="0"/>
              <a:t>What do you already know?</a:t>
            </a:r>
          </a:p>
        </p:txBody>
      </p:sp>
    </p:spTree>
    <p:extLst>
      <p:ext uri="{BB962C8B-B14F-4D97-AF65-F5344CB8AC3E}">
        <p14:creationId xmlns:p14="http://schemas.microsoft.com/office/powerpoint/2010/main" val="3634656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NEXT CLASS: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Bring in copies of your bills, pay </a:t>
            </a:r>
            <a:r>
              <a:rPr lang="en-US" sz="3200" dirty="0" err="1" smtClean="0"/>
              <a:t>cheques</a:t>
            </a:r>
            <a:r>
              <a:rPr lang="en-US" sz="3200" dirty="0" smtClean="0"/>
              <a:t>, etc.</a:t>
            </a:r>
          </a:p>
          <a:p>
            <a:r>
              <a:rPr lang="en-US" sz="3200" dirty="0" smtClean="0"/>
              <a:t>We are going to create a budget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65554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WHO USES A BUDGET?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800" dirty="0" smtClean="0"/>
              <a:t>EVERYONE</a:t>
            </a:r>
          </a:p>
          <a:p>
            <a:pPr algn="ctr"/>
            <a:r>
              <a:rPr lang="en-US" sz="4000" dirty="0" smtClean="0"/>
              <a:t>It doesn’t matter how much money you have!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64101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dirty="0" smtClean="0"/>
              <a:t>DO YOU THINK YOU BUDGET WELL?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787808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Let’s find out!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095373238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dirty="0" smtClean="0"/>
              <a:t>1</a:t>
            </a:r>
            <a:r>
              <a:rPr lang="en-US" sz="6000" baseline="30000" dirty="0" smtClean="0"/>
              <a:t>st</a:t>
            </a:r>
            <a:r>
              <a:rPr lang="en-US" sz="6000" dirty="0" smtClean="0"/>
              <a:t> RULE OF BUDGETING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2155792"/>
          </a:xfrm>
        </p:spPr>
        <p:txBody>
          <a:bodyPr>
            <a:normAutofit/>
          </a:bodyPr>
          <a:lstStyle/>
          <a:p>
            <a:pPr marL="64008" indent="0" algn="ctr">
              <a:buNone/>
            </a:pPr>
            <a:r>
              <a:rPr lang="en-US" sz="6000" dirty="0" smtClean="0"/>
              <a:t>SPEND LESS THAN YOU EARN!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743717"/>
            <a:ext cx="3200400" cy="2888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249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7494"/>
            <a:ext cx="8763000" cy="1027906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KEY COMPONENTS OF A BUDGET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648200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INCOME</a:t>
            </a:r>
            <a:r>
              <a:rPr lang="en-US" sz="2800" dirty="0" smtClean="0"/>
              <a:t>: All forms of earnings</a:t>
            </a:r>
          </a:p>
          <a:p>
            <a:pPr lvl="1"/>
            <a:r>
              <a:rPr lang="en-US" sz="2800" dirty="0" smtClean="0"/>
              <a:t>Pay </a:t>
            </a:r>
            <a:r>
              <a:rPr lang="en-US" sz="2800" dirty="0" err="1" smtClean="0"/>
              <a:t>cheques</a:t>
            </a:r>
            <a:r>
              <a:rPr lang="en-US" sz="2800" dirty="0" smtClean="0"/>
              <a:t>, child support, disability payments, pensions, public assistance, unemployment, gifts</a:t>
            </a:r>
          </a:p>
          <a:p>
            <a:pPr lvl="1"/>
            <a:r>
              <a:rPr lang="en-US" sz="2800" i="1" dirty="0" smtClean="0"/>
              <a:t>All money that goes IN to your bank account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29047" r="715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7" r="23167"/>
          <a:stretch/>
        </p:blipFill>
        <p:spPr>
          <a:xfrm>
            <a:off x="1219200" y="4414576"/>
            <a:ext cx="1269242" cy="19142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29047" r="715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7" r="23167"/>
          <a:stretch/>
        </p:blipFill>
        <p:spPr>
          <a:xfrm>
            <a:off x="2895600" y="4414576"/>
            <a:ext cx="1269242" cy="19142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29047" r="715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7" r="23167"/>
          <a:stretch/>
        </p:blipFill>
        <p:spPr>
          <a:xfrm>
            <a:off x="4495800" y="4438460"/>
            <a:ext cx="1269242" cy="19142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29047" r="715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7" r="23167"/>
          <a:stretch/>
        </p:blipFill>
        <p:spPr>
          <a:xfrm>
            <a:off x="6172200" y="4396379"/>
            <a:ext cx="1269242" cy="19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370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67494"/>
            <a:ext cx="8915400" cy="1399032"/>
          </a:xfrm>
        </p:spPr>
        <p:txBody>
          <a:bodyPr>
            <a:normAutofit/>
          </a:bodyPr>
          <a:lstStyle/>
          <a:p>
            <a:r>
              <a:rPr lang="en-US" sz="4400" dirty="0"/>
              <a:t>KEY COMPONENTS OF A BUDGET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b="1" dirty="0"/>
              <a:t>EXPENSES</a:t>
            </a:r>
            <a:r>
              <a:rPr lang="en-US" sz="2800" dirty="0"/>
              <a:t>: All forms of </a:t>
            </a:r>
            <a:r>
              <a:rPr lang="en-US" sz="2800" dirty="0" smtClean="0"/>
              <a:t>payments</a:t>
            </a:r>
          </a:p>
          <a:p>
            <a:pPr lvl="1"/>
            <a:r>
              <a:rPr lang="en-US" sz="2800" i="1" dirty="0" smtClean="0"/>
              <a:t>All money going OUT of your bank account</a:t>
            </a:r>
            <a:endParaRPr lang="en-US" sz="2800" i="1" dirty="0"/>
          </a:p>
          <a:p>
            <a:pPr marL="64008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810000"/>
            <a:ext cx="3581626" cy="2383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184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EXPENSES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u="sng" dirty="0"/>
              <a:t>Fixed Expenses</a:t>
            </a:r>
            <a:r>
              <a:rPr lang="en-US" sz="3600" dirty="0"/>
              <a:t>: Payments that stay the same every month</a:t>
            </a:r>
          </a:p>
          <a:p>
            <a:pPr lvl="1"/>
            <a:r>
              <a:rPr lang="en-US" sz="3600" dirty="0"/>
              <a:t>Example: rent, mortgage payment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3581400"/>
            <a:ext cx="4047588" cy="3028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82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EXPENSES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u="sng" dirty="0"/>
              <a:t>Variable Expenses</a:t>
            </a:r>
            <a:r>
              <a:rPr lang="en-US" sz="3200" dirty="0"/>
              <a:t>: Payments that change from month to month</a:t>
            </a:r>
          </a:p>
          <a:p>
            <a:pPr lvl="1"/>
            <a:r>
              <a:rPr lang="en-US" sz="3200" dirty="0"/>
              <a:t>Example: utilities, groceries, gas, child care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76" b="5947"/>
          <a:stretch/>
        </p:blipFill>
        <p:spPr>
          <a:xfrm>
            <a:off x="3200400" y="3352800"/>
            <a:ext cx="3124200" cy="339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985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648</TotalTime>
  <Words>540</Words>
  <Application>Microsoft Macintosh PowerPoint</Application>
  <PresentationFormat>On-screen Show (4:3)</PresentationFormat>
  <Paragraphs>120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Adjacency</vt:lpstr>
      <vt:lpstr>SESSION # 1</vt:lpstr>
      <vt:lpstr>WHAT IS A BUDGET?</vt:lpstr>
      <vt:lpstr>WHO USES A BUDGET?</vt:lpstr>
      <vt:lpstr>DO YOU THINK YOU BUDGET WELL?</vt:lpstr>
      <vt:lpstr>1st RULE OF BUDGETING</vt:lpstr>
      <vt:lpstr>KEY COMPONENTS OF A BUDGET</vt:lpstr>
      <vt:lpstr>KEY COMPONENTS OF A BUDGET</vt:lpstr>
      <vt:lpstr>EXPENSES</vt:lpstr>
      <vt:lpstr>EXPENSES</vt:lpstr>
      <vt:lpstr>EXPENSES</vt:lpstr>
      <vt:lpstr>EXPENSES</vt:lpstr>
      <vt:lpstr>Can anyone think of any other possible expenses that aren’t on this handout? </vt:lpstr>
      <vt:lpstr>EXPENSES</vt:lpstr>
      <vt:lpstr>EXPENSES</vt:lpstr>
      <vt:lpstr>INCOME</vt:lpstr>
      <vt:lpstr>INCOME</vt:lpstr>
      <vt:lpstr>INCOME</vt:lpstr>
      <vt:lpstr>INCOME</vt:lpstr>
      <vt:lpstr>INCOME</vt:lpstr>
      <vt:lpstr>INCOME VS. EXPENSES</vt:lpstr>
      <vt:lpstr>INCOME VS. EXPENSES</vt:lpstr>
      <vt:lpstr>QUESTIONS??</vt:lpstr>
      <vt:lpstr>LEARNING ACTIVITY 1</vt:lpstr>
      <vt:lpstr>NEXT CLASS:</vt:lpstr>
    </vt:vector>
  </TitlesOfParts>
  <Manager/>
  <Company>GEDSB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BUDGETING</dc:title>
  <dc:subject/>
  <dc:creator>KARI DUMESNIL</dc:creator>
  <cp:keywords/>
  <dc:description/>
  <cp:lastModifiedBy>Robyn Cook-Ritchie</cp:lastModifiedBy>
  <cp:revision>49</cp:revision>
  <cp:lastPrinted>2014-02-27T17:26:40Z</cp:lastPrinted>
  <dcterms:created xsi:type="dcterms:W3CDTF">2013-06-11T16:17:23Z</dcterms:created>
  <dcterms:modified xsi:type="dcterms:W3CDTF">2014-04-02T13:43:49Z</dcterms:modified>
  <cp:category/>
</cp:coreProperties>
</file>