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7" r:id="rId18"/>
    <p:sldId id="274" r:id="rId19"/>
    <p:sldId id="275" r:id="rId20"/>
    <p:sldId id="278" r:id="rId21"/>
    <p:sldId id="276" r:id="rId22"/>
  </p:sldIdLst>
  <p:sldSz cx="13004800" cy="9753600"/>
  <p:notesSz cx="7010400" cy="9296400"/>
  <p:defaultTextStyle>
    <a:defPPr>
      <a:defRPr lang="en-US"/>
    </a:defPPr>
    <a:lvl1pPr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1pPr>
    <a:lvl2pPr marL="228600" indent="2286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2pPr>
    <a:lvl3pPr marL="457200" indent="4572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3pPr>
    <a:lvl4pPr marL="685800" indent="6858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4pPr>
    <a:lvl5pPr marL="914400" indent="9144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5pPr>
    <a:lvl6pPr marL="2286000" algn="l" defTabSz="914400" rtl="0" eaLnBrk="1" latinLnBrk="0" hangingPunct="1"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6pPr>
    <a:lvl7pPr marL="2743200" algn="l" defTabSz="914400" rtl="0" eaLnBrk="1" latinLnBrk="0" hangingPunct="1"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7pPr>
    <a:lvl8pPr marL="3200400" algn="l" defTabSz="914400" rtl="0" eaLnBrk="1" latinLnBrk="0" hangingPunct="1"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8pPr>
    <a:lvl9pPr marL="3657600" algn="l" defTabSz="914400" rtl="0" eaLnBrk="1" latinLnBrk="0" hangingPunct="1">
      <a:defRPr sz="3600" kern="1200">
        <a:solidFill>
          <a:srgbClr val="6E603B"/>
        </a:solidFill>
        <a:latin typeface="Palatino" charset="0"/>
        <a:ea typeface="Palatino" charset="0"/>
        <a:cs typeface="Palatino" charset="0"/>
        <a:sym typeface="Palatino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752" y="-33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CE3DFC-4137-4632-95C0-588B08412E9C}" type="datetimeFigureOut">
              <a:rPr lang="en-US"/>
              <a:pPr/>
              <a:t>2014-03-26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32C1A9-C6CC-4958-97BC-538A2EB9BA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40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>
                <a:sym typeface="Avenir" charset="0"/>
              </a:rPr>
              <a:t>Click to edit Master text styles</a:t>
            </a:r>
          </a:p>
          <a:p>
            <a:pPr lvl="1"/>
            <a:r>
              <a:rPr lang="en-US" noProof="0" smtClean="0">
                <a:sym typeface="Avenir" charset="0"/>
              </a:rPr>
              <a:t>Second level</a:t>
            </a:r>
          </a:p>
          <a:p>
            <a:pPr lvl="2"/>
            <a:r>
              <a:rPr lang="en-US" noProof="0" smtClean="0">
                <a:sym typeface="Avenir" charset="0"/>
              </a:rPr>
              <a:t>Third level</a:t>
            </a:r>
          </a:p>
          <a:p>
            <a:pPr lvl="3"/>
            <a:r>
              <a:rPr lang="en-US" noProof="0" smtClean="0">
                <a:sym typeface="Avenir" charset="0"/>
              </a:rPr>
              <a:t>Fourth level</a:t>
            </a:r>
          </a:p>
          <a:p>
            <a:pPr lvl="4"/>
            <a:r>
              <a:rPr lang="en-US" noProof="0" smtClean="0">
                <a:sym typeface="Avenir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9362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" charset="0"/>
      </a:defRPr>
    </a:lvl1pPr>
    <a:lvl2pPr marL="2286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" charset="0"/>
      </a:defRPr>
    </a:lvl2pPr>
    <a:lvl3pPr marL="4572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" charset="0"/>
      </a:defRPr>
    </a:lvl3pPr>
    <a:lvl4pPr marL="6858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" charset="0"/>
      </a:defRPr>
    </a:lvl4pPr>
    <a:lvl5pPr marL="9144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" charset="0"/>
        <a:ea typeface="Avenir" charset="0"/>
        <a:cs typeface="Avenir" charset="0"/>
        <a:sym typeface="Avenir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79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27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74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32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Spend time exploring the website showing the learners the individual features</a:t>
            </a:r>
          </a:p>
        </p:txBody>
      </p:sp>
    </p:spTree>
    <p:extLst>
      <p:ext uri="{BB962C8B-B14F-4D97-AF65-F5344CB8AC3E}">
        <p14:creationId xmlns:p14="http://schemas.microsoft.com/office/powerpoint/2010/main" val="1873529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2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91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79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66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01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Here are a few examples.  You many want to modify this slide to reflect what is available in your local community.</a:t>
            </a:r>
          </a:p>
        </p:txBody>
      </p:sp>
    </p:spTree>
    <p:extLst>
      <p:ext uri="{BB962C8B-B14F-4D97-AF65-F5344CB8AC3E}">
        <p14:creationId xmlns:p14="http://schemas.microsoft.com/office/powerpoint/2010/main" val="32989728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948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3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14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99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16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31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55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97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3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2709334"/>
            <a:ext cx="10728960" cy="3689209"/>
          </a:xfrm>
        </p:spPr>
        <p:txBody>
          <a:bodyPr anchor="b"/>
          <a:lstStyle>
            <a:lvl1pPr>
              <a:defRPr sz="94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360" y="6502400"/>
            <a:ext cx="9190059" cy="1517227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5AE770-4E7A-4D50-A934-FE95E0EDC2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3141AD4-CF5C-4405-BAC9-7566CD574583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9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2DAA0-0A82-4E72-8770-A72716275E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6E2B122-4226-4502-929D-E073512776C1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4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492587" cy="832216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1FDBCB-05B3-47E0-8D15-007EFC2DAF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E2A2139-A0CC-40E9-AC0D-84D388A03E94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5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59145-7DD4-41FA-9D07-032458ED1F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3834CF1-6143-472E-A031-8866846CB91B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7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7802880"/>
            <a:ext cx="10893777" cy="1661724"/>
          </a:xfrm>
        </p:spPr>
        <p:txBody>
          <a:bodyPr anchor="t"/>
          <a:lstStyle>
            <a:lvl1pPr algn="l">
              <a:defRPr sz="51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1" y="5479627"/>
            <a:ext cx="8726310" cy="2323254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788E8-F848-4281-A741-10E090548D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E7999A1-FD50-418B-9A90-01ED0C344BA4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184806"/>
            <a:ext cx="5201920" cy="652841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5653" y="2184806"/>
            <a:ext cx="5201920" cy="652841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27F53-D07C-44CD-B5F6-C3ABAD43BF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19D3948-3090-462E-8F9B-EFF9FCEEA05A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201920" cy="909884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1">
                <a:solidFill>
                  <a:schemeClr val="tx2"/>
                </a:solidFill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201920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5653" y="2183272"/>
            <a:ext cx="5201920" cy="909884"/>
          </a:xfrm>
        </p:spPr>
        <p:txBody>
          <a:bodyPr anchor="b">
            <a:noAutofit/>
          </a:bodyPr>
          <a:lstStyle>
            <a:lvl1pPr marL="0" indent="0" algn="ctr">
              <a:buNone/>
              <a:defRPr sz="2800" b="1">
                <a:solidFill>
                  <a:schemeClr val="tx2"/>
                </a:solidFill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5653" y="3093155"/>
            <a:ext cx="5201920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123D36-5B3D-404F-B7A4-06C8DF5770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A15E957-4D54-4190-A010-ECCDF675E7F3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5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6ACAE5-9F7F-4361-9161-CE164CF5D95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6933611-2E55-48E4-9E70-F2FD5E8B63E8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553335-2696-4718-B8C0-0C899E0294D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DB3D85-2E34-4889-8EB0-EAAC46990983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3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95" y="7815885"/>
            <a:ext cx="11054080" cy="845312"/>
          </a:xfrm>
        </p:spPr>
        <p:txBody>
          <a:bodyPr anchor="b"/>
          <a:lstStyle>
            <a:lvl1pPr algn="ctr">
              <a:defRPr sz="31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3493" y="8669867"/>
            <a:ext cx="11054081" cy="866987"/>
          </a:xfrm>
        </p:spPr>
        <p:txBody>
          <a:bodyPr>
            <a:normAutofit/>
          </a:bodyPr>
          <a:lstStyle>
            <a:lvl1pPr marL="0" indent="0" algn="ctr">
              <a:buNone/>
              <a:defRPr sz="23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33493" y="541867"/>
            <a:ext cx="11054080" cy="70298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58C79-91EB-4D43-8B0B-C05281C775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22F261F6-8797-4493-84C0-5AD4BA520148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4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158" y="7815507"/>
            <a:ext cx="11054080" cy="845690"/>
          </a:xfrm>
        </p:spPr>
        <p:txBody>
          <a:bodyPr anchor="b"/>
          <a:lstStyle>
            <a:lvl1pPr algn="ctr">
              <a:defRPr sz="31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029440" cy="7802880"/>
          </a:xfrm>
        </p:spPr>
        <p:txBody>
          <a:bodyPr rtlCol="0">
            <a:normAutofit/>
          </a:bodyPr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9158" y="8669866"/>
            <a:ext cx="11054080" cy="871322"/>
          </a:xfrm>
        </p:spPr>
        <p:txBody>
          <a:bodyPr>
            <a:normAutofit/>
          </a:bodyPr>
          <a:lstStyle>
            <a:lvl1pPr marL="0" indent="0" algn="ctr">
              <a:buNone/>
              <a:defRPr sz="23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6D2D5-DCA9-453F-A7D2-638DE4B948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BC60B8F-9CF9-419B-BF0A-E45DED15AE1E}" type="datetime1">
              <a:rPr lang="en-US"/>
              <a:pPr/>
              <a:t>2014-03-26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1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0836275" cy="1625600"/>
          </a:xfrm>
          <a:prstGeom prst="rect">
            <a:avLst/>
          </a:prstGeom>
        </p:spPr>
        <p:txBody>
          <a:bodyPr vert="horz" lIns="130046" tIns="65023" rIns="130046" bIns="65023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50875" y="2276475"/>
            <a:ext cx="10836275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12030075" y="0"/>
            <a:ext cx="974725" cy="9753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>
            <a:lvl1pPr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1pPr>
            <a:lvl2pPr marL="742950" indent="-28575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2pPr>
            <a:lvl3pPr marL="11430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3pPr>
            <a:lvl4pPr marL="16002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4pPr>
            <a:lvl5pPr marL="20574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9pPr>
          </a:lstStyle>
          <a:p>
            <a:pPr eaLnBrk="1"/>
            <a:endParaRPr 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030075" y="7802563"/>
            <a:ext cx="974725" cy="9763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>
            <a:lvl1pPr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1pPr>
            <a:lvl2pPr marL="742950" indent="-28575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2pPr>
            <a:lvl3pPr marL="11430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3pPr>
            <a:lvl4pPr marL="16002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4pPr>
            <a:lvl5pPr marL="20574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9pPr>
          </a:lstStyle>
          <a:p>
            <a:pPr eaLnBrk="1"/>
            <a:endParaRPr 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34850" y="8034338"/>
            <a:ext cx="779463" cy="563562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fld id="{A7324C8D-0437-48CE-9AD6-86D70E9466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791032" y="5758656"/>
            <a:ext cx="3365500" cy="519113"/>
          </a:xfrm>
          <a:prstGeom prst="rect">
            <a:avLst/>
          </a:prstGeom>
        </p:spPr>
        <p:txBody>
          <a:bodyPr vert="horz" wrap="square" lIns="130046" tIns="65023" rIns="130046" bIns="65023" numCol="1" anchor="ctr" anchorCtr="0" compatLnSpc="1">
            <a:prstTxWarp prst="textNoShape">
              <a:avLst/>
            </a:prstTxWarp>
          </a:bodyPr>
          <a:lstStyle>
            <a:lvl1pPr algn="r">
              <a:defRPr sz="17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39438" y="2341562"/>
            <a:ext cx="3468688" cy="519113"/>
          </a:xfrm>
          <a:prstGeom prst="rect">
            <a:avLst/>
          </a:prstGeom>
        </p:spPr>
        <p:txBody>
          <a:bodyPr vert="horz" wrap="square" lIns="130046" tIns="65023" rIns="130046" bIns="65023" numCol="1" anchor="ctr" anchorCtr="0" compatLnSpc="1">
            <a:prstTxWarp prst="textNoShape">
              <a:avLst/>
            </a:prstTxWarp>
          </a:bodyPr>
          <a:lstStyle>
            <a:lvl1pPr algn="l">
              <a:defRPr sz="1700">
                <a:solidFill>
                  <a:schemeClr val="bg2"/>
                </a:solidFill>
              </a:defRPr>
            </a:lvl1pPr>
          </a:lstStyle>
          <a:p>
            <a:fld id="{67733A52-9AC8-4BD1-9F95-E7FC02A3C552}" type="datetime1">
              <a:rPr lang="en-US"/>
              <a:pPr/>
              <a:t>2014-03-26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00163" rtl="0" eaLnBrk="0" fontAlgn="base" hangingPunct="0">
        <a:spcBef>
          <a:spcPct val="0"/>
        </a:spcBef>
        <a:spcAft>
          <a:spcPct val="0"/>
        </a:spcAft>
        <a:defRPr sz="6500" kern="1200" spc="-142">
          <a:solidFill>
            <a:schemeClr val="tx2"/>
          </a:solidFill>
          <a:latin typeface="+mj-lt"/>
          <a:ea typeface="+mj-ea"/>
          <a:cs typeface="+mj-cs"/>
        </a:defRPr>
      </a:lvl1pPr>
      <a:lvl2pPr algn="l" defTabSz="1300163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2pPr>
      <a:lvl3pPr algn="l" defTabSz="1300163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3pPr>
      <a:lvl4pPr algn="l" defTabSz="1300163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4pPr>
      <a:lvl5pPr algn="l" defTabSz="1300163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5pPr>
      <a:lvl6pPr marL="457200" algn="l" defTabSz="1300163" rtl="0" fontAlgn="base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6pPr>
      <a:lvl7pPr marL="914400" algn="l" defTabSz="1300163" rtl="0" fontAlgn="base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7pPr>
      <a:lvl8pPr marL="1371600" algn="l" defTabSz="1300163" rtl="0" fontAlgn="base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8pPr>
      <a:lvl9pPr marL="1828800" algn="l" defTabSz="1300163" rtl="0" fontAlgn="base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Cambria" pitchFamily="18" charset="0"/>
        </a:defRPr>
      </a:lvl9pPr>
    </p:titleStyle>
    <p:bodyStyle>
      <a:lvl1pPr marL="487363" indent="-323850" algn="l" defTabSz="1300163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9638" indent="-323850" algn="l" defTabSz="1300163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30338" indent="-323850" algn="l" defTabSz="1300163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819275" indent="-323850" algn="l" defTabSz="1300163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09800" indent="-323850" algn="l" defTabSz="1300163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873" indent="-260092" algn="l" defTabSz="130046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30965" indent="-260092" algn="l" defTabSz="130046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991057" indent="-260092" algn="l" defTabSz="130046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49" indent="-260092" algn="l" defTabSz="130046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ditcounsellingcanada.ca" TargetMode="External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secure.budgettracker.com/login.php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2540000"/>
            <a:ext cx="10463213" cy="2601913"/>
          </a:xfrm>
        </p:spPr>
        <p:txBody>
          <a:bodyPr/>
          <a:lstStyle/>
          <a:p>
            <a:pPr algn="ctr"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Budgeting with Technology &amp; Financial Resources in Your Community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1270000" y="6858000"/>
            <a:ext cx="10463213" cy="1828800"/>
          </a:xfrm>
        </p:spPr>
        <p:txBody>
          <a:bodyPr>
            <a:normAutofit/>
          </a:bodyPr>
          <a:lstStyle/>
          <a:p>
            <a:pPr marL="161925" indent="0" algn="ctr" eaLnBrk="1" hangingPunct="1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3E382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Session # 5</a:t>
            </a:r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BANKING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50875" y="3352800"/>
            <a:ext cx="10836275" cy="5749925"/>
          </a:xfrm>
        </p:spPr>
        <p:txBody>
          <a:bodyPr/>
          <a:lstStyle/>
          <a:p>
            <a:pPr eaLnBrk="1" hangingPunct="1"/>
            <a:r>
              <a:rPr lang="en-US" sz="4000" b="1" i="1" u="sng" smtClean="0"/>
              <a:t>DISADVANTAGES</a:t>
            </a:r>
          </a:p>
          <a:p>
            <a:pPr lvl="1" eaLnBrk="1" hangingPunct="1"/>
            <a:r>
              <a:rPr lang="en-US" sz="3700" smtClean="0"/>
              <a:t>Loss of personal interaction with bank staff</a:t>
            </a:r>
          </a:p>
          <a:p>
            <a:pPr lvl="1" eaLnBrk="1" hangingPunct="1"/>
            <a:r>
              <a:rPr lang="en-US" sz="3700" smtClean="0"/>
              <a:t>Possible security breaches – accounts being accessed and/or jeopardized illegally</a:t>
            </a:r>
          </a:p>
          <a:p>
            <a:pPr lvl="1" eaLnBrk="1" hangingPunct="1"/>
            <a:r>
              <a:rPr lang="en-US" sz="3700" smtClean="0"/>
              <a:t>Some online banking websites can be difficult to navigate</a:t>
            </a:r>
          </a:p>
          <a:p>
            <a:pPr lvl="1" eaLnBrk="1" hangingPunct="1"/>
            <a:endParaRPr lang="en-US" sz="3700" smtClean="0"/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1371600"/>
            <a:ext cx="26479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BANKING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i="1" u="sng" smtClean="0"/>
              <a:t>Safe Online Banking Practices: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Keep your passwords, PIN number &amp; bank card number confidential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Never save your password or bank card number on a public computer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Use strong passwords (numbers, symbols &amp; letters)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endParaRPr lang="en-US" sz="3700" smtClean="0"/>
          </a:p>
        </p:txBody>
      </p:sp>
      <p:pic>
        <p:nvPicPr>
          <p:cNvPr id="1229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29"/>
          <a:stretch>
            <a:fillRect/>
          </a:stretch>
        </p:blipFill>
        <p:spPr bwMode="auto">
          <a:xfrm>
            <a:off x="3606800" y="5867400"/>
            <a:ext cx="50768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WHERE CAN YOU GO FOR FINANCIAL ADVICE?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internet has many resources available to help you budget better, track your spending and/or manage your debt</a:t>
            </a: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4224338"/>
            <a:ext cx="5486400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Credit </a:t>
            </a:r>
            <a:r>
              <a:rPr lang="en-US" sz="4000" dirty="0" err="1"/>
              <a:t>Counselling</a:t>
            </a:r>
            <a:r>
              <a:rPr lang="en-US" sz="4000" dirty="0"/>
              <a:t> Canada can help you find a local agency that:</a:t>
            </a:r>
          </a:p>
          <a:p>
            <a:pPr eaLnBrk="1" hangingPunct="1"/>
            <a:endParaRPr lang="en-US" sz="4000" dirty="0">
              <a:solidFill>
                <a:srgbClr val="A9A57C"/>
              </a:solidFill>
            </a:endParaRPr>
          </a:p>
          <a:p>
            <a:pPr lvl="1" eaLnBrk="1" hangingPunct="1"/>
            <a:r>
              <a:rPr lang="en-US" sz="3700" dirty="0"/>
              <a:t>Offers FREE debt &amp; credit </a:t>
            </a:r>
            <a:r>
              <a:rPr lang="en-US" sz="3700" dirty="0" err="1"/>
              <a:t>counselling</a:t>
            </a:r>
            <a:endParaRPr lang="en-US" sz="3700" dirty="0"/>
          </a:p>
          <a:p>
            <a:pPr lvl="1" eaLnBrk="1" hangingPunct="1"/>
            <a:r>
              <a:rPr lang="en-US" sz="3700" dirty="0"/>
              <a:t>Helps you get your finances back on track</a:t>
            </a:r>
          </a:p>
          <a:p>
            <a:pPr lvl="1" eaLnBrk="1" hangingPunct="1"/>
            <a:r>
              <a:rPr lang="en-US" sz="3700" dirty="0"/>
              <a:t>Assists with creating a budget</a:t>
            </a:r>
          </a:p>
          <a:p>
            <a:pPr lvl="1" eaLnBrk="1" hangingPunct="1"/>
            <a:r>
              <a:rPr lang="en-US" sz="3700" dirty="0"/>
              <a:t>Assists with consolidating debt</a:t>
            </a:r>
          </a:p>
          <a:p>
            <a:pPr lvl="1" eaLnBrk="1" hangingPunct="1"/>
            <a:r>
              <a:rPr lang="en-US" sz="3700" dirty="0"/>
              <a:t>Can stop creditor collection </a:t>
            </a:r>
            <a:r>
              <a:rPr lang="en-US" sz="3700" dirty="0" smtClean="0"/>
              <a:t>calls</a:t>
            </a:r>
          </a:p>
          <a:p>
            <a:pPr lvl="1" eaLnBrk="1" hangingPunct="1"/>
            <a:endParaRPr lang="en-US" sz="3700" dirty="0"/>
          </a:p>
          <a:p>
            <a:pPr marL="585788" lvl="1" indent="0" algn="ctr" eaLnBrk="1" hangingPunct="1">
              <a:buNone/>
            </a:pPr>
            <a:r>
              <a:rPr lang="en-US" sz="3700" dirty="0">
                <a:hlinkClick r:id="rId3"/>
              </a:rPr>
              <a:t>http://</a:t>
            </a:r>
            <a:r>
              <a:rPr lang="en-US" sz="3700" dirty="0" smtClean="0">
                <a:hlinkClick r:id="rId3"/>
              </a:rPr>
              <a:t>www.creditcounsellingcanada.ca</a:t>
            </a:r>
            <a:endParaRPr lang="en-US" sz="3700" dirty="0" smtClean="0"/>
          </a:p>
          <a:p>
            <a:pPr lvl="1" eaLnBrk="1" hangingPunct="1"/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marL="585788" lvl="1" indent="0" eaLnBrk="1" hangingPunct="1">
              <a:buNone/>
            </a:pPr>
            <a:endParaRPr lang="en-US" sz="3700" dirty="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sz="3700" dirty="0"/>
          </a:p>
        </p:txBody>
      </p:sp>
      <p:pic>
        <p:nvPicPr>
          <p:cNvPr id="4" name="Picture 3" descr="Banner_How_top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3841" y="784964"/>
            <a:ext cx="4340878" cy="105507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There are many different FREE online spending trackers or budgeting tools</a:t>
            </a:r>
          </a:p>
          <a:p>
            <a:pPr eaLnBrk="1" hangingPunct="1"/>
            <a:r>
              <a:rPr lang="en-US" sz="4000" smtClean="0"/>
              <a:t>Budget tracker is one of them:</a:t>
            </a:r>
          </a:p>
          <a:p>
            <a:pPr lvl="1" eaLnBrk="1" hangingPunct="1"/>
            <a:r>
              <a:rPr lang="en-US" sz="3700" smtClean="0">
                <a:hlinkClick r:id="rId3"/>
              </a:rPr>
              <a:t>https://secure.budgettracker.com/login.php</a:t>
            </a:r>
            <a:endParaRPr lang="en-US" sz="37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BANKS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You can make an appointment with a financial advisor at your bank to ask any and all of your financial questions</a:t>
            </a: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4624388"/>
            <a:ext cx="7239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</a:t>
            </a:r>
            <a:r>
              <a:rPr lang="en-US" smtClean="0"/>
              <a:t>FINANCIAL SERVICES</a:t>
            </a:r>
            <a:endParaRPr lang="en-US" dirty="0"/>
          </a:p>
        </p:txBody>
      </p:sp>
      <p:sp>
        <p:nvSpPr>
          <p:cNvPr id="17437" name="TextBox 4"/>
          <p:cNvSpPr txBox="1">
            <a:spLocks noChangeArrowheads="1"/>
          </p:cNvSpPr>
          <p:nvPr/>
        </p:nvSpPr>
        <p:spPr bwMode="auto">
          <a:xfrm>
            <a:off x="1473200" y="5257800"/>
            <a:ext cx="89154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1pPr>
            <a:lvl2pPr marL="742950" indent="-28575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2pPr>
            <a:lvl3pPr marL="11430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3pPr>
            <a:lvl4pPr marL="16002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4pPr>
            <a:lvl5pPr marL="2057400" indent="-228600" eaLnBrk="0"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6E603B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defRPr>
            </a:lvl9pPr>
          </a:lstStyle>
          <a:p>
            <a:pPr eaLnBrk="1"/>
            <a:r>
              <a:rPr lang="en-US" dirty="0"/>
              <a:t>These may be other financial services available in your local community. You can check the Yellow Pages (online or hardcopy) under Financial Planners for more options.</a:t>
            </a:r>
          </a:p>
        </p:txBody>
      </p:sp>
      <p:pic>
        <p:nvPicPr>
          <p:cNvPr id="1743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5" r="11478"/>
          <a:stretch>
            <a:fillRect/>
          </a:stretch>
        </p:blipFill>
        <p:spPr bwMode="auto">
          <a:xfrm>
            <a:off x="5540135" y="2541124"/>
            <a:ext cx="168751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LAST CHECK UP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50875" y="4267200"/>
            <a:ext cx="10836275" cy="4835525"/>
          </a:xfrm>
        </p:spPr>
        <p:txBody>
          <a:bodyPr/>
          <a:lstStyle/>
          <a:p>
            <a:r>
              <a:rPr lang="en-US" sz="4000" smtClean="0"/>
              <a:t>Get your spending tracker notebooks out</a:t>
            </a:r>
          </a:p>
          <a:p>
            <a:r>
              <a:rPr lang="en-US" sz="4000" smtClean="0"/>
              <a:t>Let’s add up everything you have spent each week</a:t>
            </a:r>
          </a:p>
          <a:p>
            <a:r>
              <a:rPr lang="en-US" sz="4000" smtClean="0"/>
              <a:t>Is it more than you thought?</a:t>
            </a:r>
          </a:p>
          <a:p>
            <a:r>
              <a:rPr lang="en-US" sz="4000" smtClean="0"/>
              <a:t>Circle what you think you could have eliminated</a:t>
            </a:r>
          </a:p>
        </p:txBody>
      </p:sp>
      <p:pic>
        <p:nvPicPr>
          <p:cNvPr id="1843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1429">
            <a:off x="7085013" y="666750"/>
            <a:ext cx="2613025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Milestone # 57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Learning management survey </a:t>
            </a:r>
          </a:p>
          <a:p>
            <a:pPr eaLnBrk="1" hangingPunct="1"/>
            <a:r>
              <a:rPr lang="en-US" sz="4000" smtClean="0"/>
              <a:t>Do you think your skills have changed since the first session?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sz="40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63513" indent="0" algn="ctr" eaLnBrk="1" hangingPunct="1">
              <a:buFont typeface="Arial" panose="020B0604020202020204" pitchFamily="34" charset="0"/>
              <a:buNone/>
            </a:pPr>
            <a:r>
              <a:rPr lang="en-US" sz="7200" smtClean="0"/>
              <a:t>QUESTIONS???</a:t>
            </a:r>
          </a:p>
        </p:txBody>
      </p:sp>
      <p:pic>
        <p:nvPicPr>
          <p:cNvPr id="2048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4191000"/>
            <a:ext cx="4676775" cy="389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</a:t>
            </a:r>
            <a:endParaRPr lang="en-US" dirty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There are many banking facilities to choose from</a:t>
            </a:r>
          </a:p>
        </p:txBody>
      </p:sp>
      <p:pic>
        <p:nvPicPr>
          <p:cNvPr id="3076" name="Picture 5" descr="IMG_0032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038600"/>
            <a:ext cx="3227388" cy="153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3" descr="IMG_0030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616" y="3225899"/>
            <a:ext cx="2413000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4" descr="IMG_003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187825"/>
            <a:ext cx="3106738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7" descr="IMG_003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5842000"/>
            <a:ext cx="2209800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6" descr="IMG_003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6400800"/>
            <a:ext cx="3919538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38" y="7467600"/>
            <a:ext cx="3629025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Culminating Task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smtClean="0"/>
              <a:t>You will be creating a budget for a single mother on a fixed income</a:t>
            </a:r>
          </a:p>
          <a:p>
            <a:r>
              <a:rPr lang="en-US" sz="4400" smtClean="0"/>
              <a:t>No calculators</a:t>
            </a:r>
          </a:p>
          <a:p>
            <a:r>
              <a:rPr lang="en-US" sz="4400" smtClean="0"/>
              <a:t>Hand into me when you are done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Learner Satisfaction Survey	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/>
              <a:t>Please complete the survey based on your experience taking part in this workshop </a:t>
            </a:r>
          </a:p>
          <a:p>
            <a:pPr eaLnBrk="1" hangingPunct="1"/>
            <a:r>
              <a:rPr lang="en-US" sz="4000"/>
              <a:t>Put your first name at the top</a:t>
            </a:r>
          </a:p>
          <a:p>
            <a:pPr eaLnBrk="1" hangingPunct="1"/>
            <a:endParaRPr lang="en-US" sz="4000"/>
          </a:p>
          <a:p>
            <a:pPr eaLnBrk="1" hangingPunct="1"/>
            <a:endParaRPr lang="en-US" sz="4000"/>
          </a:p>
          <a:p>
            <a:pPr eaLnBrk="1" hangingPunct="1"/>
            <a:endParaRPr lang="en-US" sz="4000">
              <a:solidFill>
                <a:srgbClr val="A9A57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should you consider when choosing a bank?</a:t>
            </a:r>
          </a:p>
          <a:p>
            <a:pPr marL="1098550" lvl="1" indent="-514350" eaLnBrk="1" hangingPunct="1">
              <a:buFont typeface="Cambria" panose="02040503050406030204" pitchFamily="18" charset="0"/>
              <a:buAutoNum type="arabicPeriod"/>
            </a:pPr>
            <a:r>
              <a:rPr lang="en-US" sz="3600" smtClean="0"/>
              <a:t>What kind of accounts does the bank offer?</a:t>
            </a:r>
          </a:p>
          <a:p>
            <a:pPr marL="1098550" lvl="1" indent="-514350" eaLnBrk="1" hangingPunct="1">
              <a:buFont typeface="Cambria" panose="02040503050406030204" pitchFamily="18" charset="0"/>
              <a:buAutoNum type="arabicPeriod"/>
            </a:pPr>
            <a:r>
              <a:rPr lang="en-US" sz="3600" smtClean="0"/>
              <a:t>What are the fees for using their bank?</a:t>
            </a:r>
          </a:p>
          <a:p>
            <a:pPr marL="1098550" lvl="1" indent="-514350" eaLnBrk="1" hangingPunct="1">
              <a:buFont typeface="Cambria" panose="02040503050406030204" pitchFamily="18" charset="0"/>
              <a:buAutoNum type="arabicPeriod"/>
            </a:pPr>
            <a:r>
              <a:rPr lang="en-US" sz="3600" smtClean="0"/>
              <a:t>What services are available to you if you choose their bank</a:t>
            </a:r>
          </a:p>
        </p:txBody>
      </p:sp>
      <p:pic>
        <p:nvPicPr>
          <p:cNvPr id="410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6248400"/>
            <a:ext cx="4640263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4159250"/>
            <a:ext cx="5410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 FEES</a:t>
            </a:r>
            <a:endParaRPr lang="en-US" dirty="0"/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Every bank charges monthly fees</a:t>
            </a:r>
          </a:p>
          <a:p>
            <a:pPr eaLnBrk="1" hangingPunct="1"/>
            <a:r>
              <a:rPr lang="en-US" sz="4000" smtClean="0"/>
              <a:t>It is important to know and understand what the cost of the fees is and what is included with your chosen package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 FEES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n-US" sz="3700" i="1" u="sng" smtClean="0"/>
              <a:t>For Example: </a:t>
            </a:r>
            <a:r>
              <a:rPr lang="en-US" sz="3700" smtClean="0"/>
              <a:t>Your bank may charge you $10 per month, but you are only allowed to make 10 transactions during each month or you will be charged extra</a:t>
            </a:r>
          </a:p>
          <a:p>
            <a:pPr lvl="2" eaLnBrk="1" hangingPunct="1"/>
            <a:r>
              <a:rPr lang="en-US" sz="3500" smtClean="0"/>
              <a:t>A transaction may include:</a:t>
            </a:r>
          </a:p>
          <a:p>
            <a:pPr lvl="3" eaLnBrk="1" hangingPunct="1"/>
            <a:r>
              <a:rPr lang="en-US" sz="3200" smtClean="0"/>
              <a:t>Using your debit card</a:t>
            </a:r>
          </a:p>
          <a:p>
            <a:pPr lvl="3" eaLnBrk="1" hangingPunct="1"/>
            <a:r>
              <a:rPr lang="en-US" sz="3200" smtClean="0"/>
              <a:t>Using a bank machine</a:t>
            </a:r>
          </a:p>
          <a:p>
            <a:pPr lvl="3" eaLnBrk="1" hangingPunct="1"/>
            <a:r>
              <a:rPr lang="en-US" sz="3200" smtClean="0"/>
              <a:t>Paying a bill on your online banking</a:t>
            </a:r>
          </a:p>
          <a:p>
            <a:pPr marL="161925" indent="0" eaLnBrk="1" hangingPunct="1">
              <a:buFont typeface="Arial" panose="020B0604020202020204" pitchFamily="34" charset="0"/>
              <a:buNone/>
            </a:pPr>
            <a:endParaRPr lang="en-US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113" y="4495800"/>
            <a:ext cx="325596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 FEES</a:t>
            </a: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i="1" u="sng" smtClean="0"/>
              <a:t>In order to save money:</a:t>
            </a:r>
          </a:p>
          <a:p>
            <a:pPr lvl="1" eaLnBrk="1" hangingPunct="1"/>
            <a:r>
              <a:rPr lang="en-US" sz="3700" smtClean="0"/>
              <a:t>Make sure you are not exceeding your monthly allowance of transactions (you will be charged for each additional transaction you make)</a:t>
            </a:r>
          </a:p>
          <a:p>
            <a:pPr lvl="1" eaLnBrk="1" hangingPunct="1"/>
            <a:r>
              <a:rPr lang="en-US" sz="3700" smtClean="0"/>
              <a:t>Negotiate with a financial advisor at your bank to make sure you are getting the best deal</a:t>
            </a:r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00" y="6022975"/>
            <a:ext cx="51339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BANKING FEES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184400"/>
            <a:ext cx="7451725" cy="6529388"/>
          </a:xfrm>
        </p:spPr>
        <p:txBody>
          <a:bodyPr/>
          <a:lstStyle/>
          <a:p>
            <a:pPr eaLnBrk="1" hangingPunct="1"/>
            <a:r>
              <a:rPr lang="en-US" smtClean="0"/>
              <a:t>Avoid using “no name” cash machines or ATMs</a:t>
            </a:r>
          </a:p>
          <a:p>
            <a:pPr lvl="1" eaLnBrk="1" hangingPunct="1"/>
            <a:r>
              <a:rPr lang="en-US" sz="3700" smtClean="0"/>
              <a:t>These machines will sometimes charge up to $3.00 to take cash out</a:t>
            </a:r>
          </a:p>
          <a:p>
            <a:pPr eaLnBrk="1" hangingPunct="1"/>
            <a:r>
              <a:rPr lang="en-US" sz="4300" smtClean="0"/>
              <a:t>Try to only use your own bank’s machines</a:t>
            </a:r>
          </a:p>
          <a:p>
            <a:pPr lvl="1" eaLnBrk="1" hangingPunct="1"/>
            <a:r>
              <a:rPr lang="en-US" sz="3700" smtClean="0"/>
              <a:t>This will save you money because it will make it harder to access your money</a:t>
            </a:r>
          </a:p>
        </p:txBody>
      </p:sp>
      <p:pic>
        <p:nvPicPr>
          <p:cNvPr id="819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02600" y="2057400"/>
            <a:ext cx="3759200" cy="65293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BANKING</a:t>
            </a:r>
            <a:endParaRPr lang="en-US" dirty="0"/>
          </a:p>
        </p:txBody>
      </p:sp>
      <p:pic>
        <p:nvPicPr>
          <p:cNvPr id="921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5395913"/>
            <a:ext cx="6523038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Activities/transactions you can do using online banking: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View your account balance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Pay bills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Transfer money to another account</a:t>
            </a:r>
          </a:p>
          <a:p>
            <a:pPr marL="1327150" lvl="1" indent="-742950" eaLnBrk="1" hangingPunct="1">
              <a:buFont typeface="Cambria" panose="02040503050406030204" pitchFamily="18" charset="0"/>
              <a:buAutoNum type="arabicPeriod"/>
            </a:pPr>
            <a:r>
              <a:rPr lang="en-US" sz="3700" smtClean="0"/>
              <a:t>View recent transactions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300460" eaLnBrk="1" fontAlgn="auto" hangingPunct="1">
              <a:spcAft>
                <a:spcPts val="0"/>
              </a:spcAft>
              <a:defRPr/>
            </a:pPr>
            <a:r>
              <a:rPr lang="en-US" dirty="0" smtClean="0"/>
              <a:t>ONLINE BANKING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30200" y="2276475"/>
            <a:ext cx="11734800" cy="6826250"/>
          </a:xfrm>
        </p:spPr>
        <p:txBody>
          <a:bodyPr/>
          <a:lstStyle/>
          <a:p>
            <a:pPr eaLnBrk="1" hangingPunct="1"/>
            <a:endParaRPr lang="en-US" sz="4000" b="1" i="1" u="sng" smtClean="0"/>
          </a:p>
          <a:p>
            <a:pPr eaLnBrk="1" hangingPunct="1"/>
            <a:r>
              <a:rPr lang="en-US" sz="4000" b="1" i="1" u="sng" smtClean="0"/>
              <a:t>ADVANTAGES</a:t>
            </a:r>
          </a:p>
          <a:p>
            <a:pPr lvl="1" eaLnBrk="1" hangingPunct="1"/>
            <a:r>
              <a:rPr lang="en-US" sz="3700" smtClean="0"/>
              <a:t>Convenience: you can access your account information or complete transactions quickly and at any time of day</a:t>
            </a:r>
          </a:p>
          <a:p>
            <a:pPr lvl="1" eaLnBrk="1" hangingPunct="1"/>
            <a:r>
              <a:rPr lang="en-US" sz="3700" smtClean="0"/>
              <a:t>Some banks offer lower fees for accounts that use online banking instead of going into a bank</a:t>
            </a:r>
          </a:p>
          <a:p>
            <a:pPr lvl="1" eaLnBrk="1" hangingPunct="1"/>
            <a:r>
              <a:rPr lang="en-US" sz="3700" smtClean="0"/>
              <a:t>Some banks offer higher interest rates with online only accounts </a:t>
            </a:r>
          </a:p>
        </p:txBody>
      </p:sp>
      <p:pic>
        <p:nvPicPr>
          <p:cNvPr id="1024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00" y="34925"/>
            <a:ext cx="3276600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C5A52"/>
      </a:dk2>
      <a:lt2>
        <a:srgbClr val="DCDEE0"/>
      </a:lt2>
      <a:accent1>
        <a:srgbClr val="80989C"/>
      </a:accent1>
      <a:accent2>
        <a:srgbClr val="A8AB65"/>
      </a:accent2>
      <a:accent3>
        <a:srgbClr val="FFFFFF"/>
      </a:accent3>
      <a:accent4>
        <a:srgbClr val="000000"/>
      </a:accent4>
      <a:accent5>
        <a:srgbClr val="C0CACB"/>
      </a:accent5>
      <a:accent6>
        <a:srgbClr val="989B5B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659</Words>
  <Application>Microsoft Macintosh PowerPoint</Application>
  <PresentationFormat>Custom</PresentationFormat>
  <Paragraphs>96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Budgeting with Technology &amp; Financial Resources in Your Community</vt:lpstr>
      <vt:lpstr>BANKING</vt:lpstr>
      <vt:lpstr>BANKING</vt:lpstr>
      <vt:lpstr>BANKING FEES</vt:lpstr>
      <vt:lpstr>BANKING FEES</vt:lpstr>
      <vt:lpstr>BANKING FEES</vt:lpstr>
      <vt:lpstr>BANKING FEES</vt:lpstr>
      <vt:lpstr>ONLINE BANKING</vt:lpstr>
      <vt:lpstr>ONLINE BANKING</vt:lpstr>
      <vt:lpstr>ONLINE BANKING</vt:lpstr>
      <vt:lpstr>ONLINE BANKING</vt:lpstr>
      <vt:lpstr>WHERE CAN YOU GO FOR FINANCIAL ADVICE?</vt:lpstr>
      <vt:lpstr>INTERNET</vt:lpstr>
      <vt:lpstr>INTERNET</vt:lpstr>
      <vt:lpstr>BANKS</vt:lpstr>
      <vt:lpstr>OTHER FINANCIAL SERVICES</vt:lpstr>
      <vt:lpstr>LAST CHECK UP</vt:lpstr>
      <vt:lpstr>Milestone # 57</vt:lpstr>
      <vt:lpstr>PowerPoint Presentation</vt:lpstr>
      <vt:lpstr>Culminating Task</vt:lpstr>
      <vt:lpstr>Learner Satisfaction Survey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 with Technology &amp; Financial Resources in Your Community</dc:title>
  <dc:subject/>
  <dc:creator/>
  <cp:keywords/>
  <dc:description/>
  <cp:lastModifiedBy>Robyn Cook-Ritchie</cp:lastModifiedBy>
  <cp:revision>24</cp:revision>
  <cp:lastPrinted>2014-01-17T16:12:15Z</cp:lastPrinted>
  <dcterms:modified xsi:type="dcterms:W3CDTF">2014-03-26T21:56:45Z</dcterms:modified>
  <cp:category/>
</cp:coreProperties>
</file>