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handoutMasterIdLst>
    <p:handoutMasterId r:id="rId7"/>
  </p:handoutMasterIdLst>
  <p:sldIdLst>
    <p:sldId id="256" r:id="rId2"/>
    <p:sldId id="284" r:id="rId3"/>
    <p:sldId id="285" r:id="rId4"/>
    <p:sldId id="286" r:id="rId5"/>
  </p:sldIdLst>
  <p:sldSz cx="9144000" cy="6858000" type="screen4x3"/>
  <p:notesSz cx="6985000" cy="9271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456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49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6833" cy="465160"/>
          </a:xfrm>
          <a:prstGeom prst="rect">
            <a:avLst/>
          </a:prstGeom>
        </p:spPr>
        <p:txBody>
          <a:bodyPr vert="horz" lIns="92885" tIns="46442" rIns="92885" bIns="46442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56550" y="0"/>
            <a:ext cx="3026833" cy="465160"/>
          </a:xfrm>
          <a:prstGeom prst="rect">
            <a:avLst/>
          </a:prstGeom>
        </p:spPr>
        <p:txBody>
          <a:bodyPr vert="horz" lIns="92885" tIns="46442" rIns="92885" bIns="46442" rtlCol="0"/>
          <a:lstStyle>
            <a:lvl1pPr algn="r">
              <a:defRPr sz="1200"/>
            </a:lvl1pPr>
          </a:lstStyle>
          <a:p>
            <a:fld id="{FB05866C-788F-4CF5-9F07-ED4BD7D6635B}" type="datetimeFigureOut">
              <a:rPr lang="en-CA" smtClean="0"/>
              <a:t>2014-04-02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05841"/>
            <a:ext cx="3026833" cy="465159"/>
          </a:xfrm>
          <a:prstGeom prst="rect">
            <a:avLst/>
          </a:prstGeom>
        </p:spPr>
        <p:txBody>
          <a:bodyPr vert="horz" lIns="92885" tIns="46442" rIns="92885" bIns="46442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56550" y="8805841"/>
            <a:ext cx="3026833" cy="465159"/>
          </a:xfrm>
          <a:prstGeom prst="rect">
            <a:avLst/>
          </a:prstGeom>
        </p:spPr>
        <p:txBody>
          <a:bodyPr vert="horz" lIns="92885" tIns="46442" rIns="92885" bIns="46442" rtlCol="0" anchor="b"/>
          <a:lstStyle>
            <a:lvl1pPr algn="r">
              <a:defRPr sz="1200"/>
            </a:lvl1pPr>
          </a:lstStyle>
          <a:p>
            <a:fld id="{68DE9AEC-9177-4790-9A6E-B37630F2D4D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612782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6833" cy="463550"/>
          </a:xfrm>
          <a:prstGeom prst="rect">
            <a:avLst/>
          </a:prstGeom>
        </p:spPr>
        <p:txBody>
          <a:bodyPr vert="horz" lIns="92885" tIns="46442" rIns="92885" bIns="4644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6550" y="0"/>
            <a:ext cx="3026833" cy="463550"/>
          </a:xfrm>
          <a:prstGeom prst="rect">
            <a:avLst/>
          </a:prstGeom>
        </p:spPr>
        <p:txBody>
          <a:bodyPr vert="horz" lIns="92885" tIns="46442" rIns="92885" bIns="46442" rtlCol="0"/>
          <a:lstStyle>
            <a:lvl1pPr algn="r">
              <a:defRPr sz="1200"/>
            </a:lvl1pPr>
          </a:lstStyle>
          <a:p>
            <a:fld id="{917A38FD-B87F-4E37-AF57-9245DDE89C00}" type="datetimeFigureOut">
              <a:rPr lang="en-US" smtClean="0"/>
              <a:t>2014-04-02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4750" y="695325"/>
            <a:ext cx="4635500" cy="3476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885" tIns="46442" rIns="92885" bIns="4644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403725"/>
            <a:ext cx="5588000" cy="4171950"/>
          </a:xfrm>
          <a:prstGeom prst="rect">
            <a:avLst/>
          </a:prstGeom>
        </p:spPr>
        <p:txBody>
          <a:bodyPr vert="horz" lIns="92885" tIns="46442" rIns="92885" bIns="46442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05841"/>
            <a:ext cx="3026833" cy="463550"/>
          </a:xfrm>
          <a:prstGeom prst="rect">
            <a:avLst/>
          </a:prstGeom>
        </p:spPr>
        <p:txBody>
          <a:bodyPr vert="horz" lIns="92885" tIns="46442" rIns="92885" bIns="4644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6550" y="8805841"/>
            <a:ext cx="3026833" cy="463550"/>
          </a:xfrm>
          <a:prstGeom prst="rect">
            <a:avLst/>
          </a:prstGeom>
        </p:spPr>
        <p:txBody>
          <a:bodyPr vert="horz" lIns="92885" tIns="46442" rIns="92885" bIns="46442" rtlCol="0" anchor="b"/>
          <a:lstStyle>
            <a:lvl1pPr algn="r">
              <a:defRPr sz="1200"/>
            </a:lvl1pPr>
          </a:lstStyle>
          <a:p>
            <a:fld id="{EB4382EF-6028-4589-8861-4F4E1373C1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3230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382EF-6028-4589-8861-4F4E1373C18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3908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382EF-6028-4589-8861-4F4E1373C18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3303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382EF-6028-4589-8861-4F4E1373C18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3473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Insert any housekeeping items on this slide.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382EF-6028-4589-8861-4F4E1373C18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0048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2C622-DA36-48EE-B284-76722550AFBF}" type="datetimeFigureOut">
              <a:rPr lang="en-US" smtClean="0"/>
              <a:t>2014-04-02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27505-1074-4CBD-89BB-B5906F0AE3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2C622-DA36-48EE-B284-76722550AFBF}" type="datetimeFigureOut">
              <a:rPr lang="en-US" smtClean="0"/>
              <a:t>2014-04-02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27505-1074-4CBD-89BB-B5906F0AE3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2C622-DA36-48EE-B284-76722550AFBF}" type="datetimeFigureOut">
              <a:rPr lang="en-US" smtClean="0"/>
              <a:t>2014-04-02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27505-1074-4CBD-89BB-B5906F0AE3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2C622-DA36-48EE-B284-76722550AFBF}" type="datetimeFigureOut">
              <a:rPr lang="en-US" smtClean="0"/>
              <a:t>2014-04-02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27505-1074-4CBD-89BB-B5906F0AE3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2C622-DA36-48EE-B284-76722550AFBF}" type="datetimeFigureOut">
              <a:rPr lang="en-US" smtClean="0"/>
              <a:t>2014-04-02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27505-1074-4CBD-89BB-B5906F0AE3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2C622-DA36-48EE-B284-76722550AFBF}" type="datetimeFigureOut">
              <a:rPr lang="en-US" smtClean="0"/>
              <a:t>2014-04-02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27505-1074-4CBD-89BB-B5906F0AE3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2C622-DA36-48EE-B284-76722550AFBF}" type="datetimeFigureOut">
              <a:rPr lang="en-US" smtClean="0"/>
              <a:t>2014-04-02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27505-1074-4CBD-89BB-B5906F0AE3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2C622-DA36-48EE-B284-76722550AFBF}" type="datetimeFigureOut">
              <a:rPr lang="en-US" smtClean="0"/>
              <a:t>2014-04-02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27505-1074-4CBD-89BB-B5906F0AE3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2C622-DA36-48EE-B284-76722550AFBF}" type="datetimeFigureOut">
              <a:rPr lang="en-US" smtClean="0"/>
              <a:t>2014-04-02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27505-1074-4CBD-89BB-B5906F0AE3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2C622-DA36-48EE-B284-76722550AFBF}" type="datetimeFigureOut">
              <a:rPr lang="en-US" smtClean="0"/>
              <a:t>2014-04-02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27505-1074-4CBD-89BB-B5906F0AE32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2C622-DA36-48EE-B284-76722550AFBF}" type="datetimeFigureOut">
              <a:rPr lang="en-US" smtClean="0"/>
              <a:t>2014-04-02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4B27505-1074-4CBD-89BB-B5906F0AE324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24B27505-1074-4CBD-89BB-B5906F0AE324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9B92C622-DA36-48EE-B284-76722550AFBF}" type="datetimeFigureOut">
              <a:rPr lang="en-US" smtClean="0"/>
              <a:t>2014-04-02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543800" cy="2362201"/>
          </a:xfrm>
        </p:spPr>
        <p:txBody>
          <a:bodyPr>
            <a:noAutofit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</a:rPr>
              <a:t>BUDGETING FOR THE 21</a:t>
            </a:r>
            <a:r>
              <a:rPr lang="en-US" sz="6000" baseline="30000" dirty="0" smtClean="0">
                <a:solidFill>
                  <a:schemeClr val="tx1"/>
                </a:solidFill>
              </a:rPr>
              <a:t>st</a:t>
            </a:r>
            <a:r>
              <a:rPr lang="en-US" sz="6000" dirty="0" smtClean="0">
                <a:solidFill>
                  <a:schemeClr val="tx1"/>
                </a:solidFill>
              </a:rPr>
              <a:t> CENTURY</a:t>
            </a:r>
            <a:endParaRPr lang="en-US" sz="6000" dirty="0">
              <a:solidFill>
                <a:schemeClr val="tx1"/>
              </a:solidFill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143000" y="4572000"/>
            <a:ext cx="6461760" cy="1066800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Presented By: Insert name of agency here </a:t>
            </a:r>
          </a:p>
        </p:txBody>
      </p:sp>
    </p:spTree>
    <p:extLst>
      <p:ext uri="{BB962C8B-B14F-4D97-AF65-F5344CB8AC3E}">
        <p14:creationId xmlns:p14="http://schemas.microsoft.com/office/powerpoint/2010/main" val="19710255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COURSE OUTLINE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15726672"/>
              </p:ext>
            </p:extLst>
          </p:nvPr>
        </p:nvGraphicFramePr>
        <p:xfrm>
          <a:off x="457200" y="1600200"/>
          <a:ext cx="7620000" cy="4577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69444">
                  <a:extLst>
                    <a:ext uri="{9D8B030D-6E8A-4147-A177-3AD203B41FA5}">
                      <a16:colId xmlns:a16="http://schemas.microsoft.com/office/drawing/2014/main" xmlns="" val="831988801"/>
                    </a:ext>
                  </a:extLst>
                </a:gridCol>
                <a:gridCol w="5150556">
                  <a:extLst>
                    <a:ext uri="{9D8B030D-6E8A-4147-A177-3AD203B41FA5}">
                      <a16:colId xmlns:a16="http://schemas.microsoft.com/office/drawing/2014/main" xmlns="" val="41457413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u="sng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Session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u="sng">
                          <a:effectLst/>
                          <a:latin typeface="Calibri"/>
                          <a:ea typeface="Calibri"/>
                          <a:cs typeface="Times New Roman"/>
                        </a:rPr>
                        <a:t>Description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0" marB="0"/>
                </a:tc>
                <a:extLst>
                  <a:ext uri="{0D108BD9-81ED-4DB2-BD59-A6C34878D82A}">
                    <a16:rowId xmlns:a16="http://schemas.microsoft.com/office/drawing/2014/main" xmlns="" val="8084590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ONE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000">
                          <a:effectLst/>
                          <a:latin typeface="Calibri"/>
                          <a:ea typeface="Calibri"/>
                          <a:cs typeface="Times New Roman"/>
                        </a:rPr>
                        <a:t>What is a budget?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000">
                          <a:effectLst/>
                          <a:latin typeface="Calibri"/>
                          <a:ea typeface="Calibri"/>
                          <a:cs typeface="Times New Roman"/>
                        </a:rPr>
                        <a:t>Determining current spending habits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0" marB="0"/>
                </a:tc>
                <a:extLst>
                  <a:ext uri="{0D108BD9-81ED-4DB2-BD59-A6C34878D82A}">
                    <a16:rowId xmlns:a16="http://schemas.microsoft.com/office/drawing/2014/main" xmlns="" val="27381731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TWO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000">
                          <a:effectLst/>
                          <a:latin typeface="Calibri"/>
                          <a:ea typeface="Calibri"/>
                          <a:cs typeface="Times New Roman"/>
                        </a:rPr>
                        <a:t>Creating a budget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000">
                          <a:effectLst/>
                          <a:latin typeface="Calibri"/>
                          <a:ea typeface="Calibri"/>
                          <a:cs typeface="Times New Roman"/>
                        </a:rPr>
                        <a:t>Financial organization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0" marB="0"/>
                </a:tc>
                <a:extLst>
                  <a:ext uri="{0D108BD9-81ED-4DB2-BD59-A6C34878D82A}">
                    <a16:rowId xmlns:a16="http://schemas.microsoft.com/office/drawing/2014/main" xmlns="" val="16635223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THREE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000">
                          <a:effectLst/>
                          <a:latin typeface="Calibri"/>
                          <a:ea typeface="Calibri"/>
                          <a:cs typeface="Times New Roman"/>
                        </a:rPr>
                        <a:t>Exploring wants vs. needs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000">
                          <a:effectLst/>
                          <a:latin typeface="Calibri"/>
                          <a:ea typeface="Calibri"/>
                          <a:cs typeface="Times New Roman"/>
                        </a:rPr>
                        <a:t>Cutting back to balance your budget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000">
                          <a:effectLst/>
                          <a:latin typeface="Calibri"/>
                          <a:ea typeface="Calibri"/>
                          <a:cs typeface="Times New Roman"/>
                        </a:rPr>
                        <a:t>Frugal shopping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0" marB="0"/>
                </a:tc>
                <a:extLst>
                  <a:ext uri="{0D108BD9-81ED-4DB2-BD59-A6C34878D82A}">
                    <a16:rowId xmlns:a16="http://schemas.microsoft.com/office/drawing/2014/main" xmlns="" val="24853522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FOUR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000">
                          <a:effectLst/>
                          <a:latin typeface="Calibri"/>
                          <a:ea typeface="Calibri"/>
                          <a:cs typeface="Times New Roman"/>
                        </a:rPr>
                        <a:t>Setting realistic financial goals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000">
                          <a:effectLst/>
                          <a:latin typeface="Calibri"/>
                          <a:ea typeface="Calibri"/>
                          <a:cs typeface="Times New Roman"/>
                        </a:rPr>
                        <a:t>Saving for wants / the future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000">
                          <a:effectLst/>
                          <a:latin typeface="Calibri"/>
                          <a:ea typeface="Calibri"/>
                          <a:cs typeface="Times New Roman"/>
                        </a:rPr>
                        <a:t>Paying off debt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0" marB="0"/>
                </a:tc>
                <a:extLst>
                  <a:ext uri="{0D108BD9-81ED-4DB2-BD59-A6C34878D82A}">
                    <a16:rowId xmlns:a16="http://schemas.microsoft.com/office/drawing/2014/main" xmlns="" val="8123537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FIVE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Budgeting &amp; banking with technology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Financial resources in our community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0" marB="0"/>
                </a:tc>
                <a:extLst>
                  <a:ext uri="{0D108BD9-81ED-4DB2-BD59-A6C34878D82A}">
                    <a16:rowId xmlns:a16="http://schemas.microsoft.com/office/drawing/2014/main" xmlns="" val="24208727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90258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 FOR COMPLETION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600" dirty="0" smtClean="0"/>
              <a:t>Attend all 5 sessions</a:t>
            </a:r>
          </a:p>
          <a:p>
            <a:r>
              <a:rPr lang="en-US" sz="3600" dirty="0" smtClean="0"/>
              <a:t>Complete a variety of learning activities</a:t>
            </a:r>
          </a:p>
          <a:p>
            <a:r>
              <a:rPr lang="en-US" sz="3600" dirty="0" smtClean="0"/>
              <a:t>Complete 4 milestones in accordance with the Ontario Adult Literacy Curriculum Framework (OALCF)</a:t>
            </a:r>
          </a:p>
          <a:p>
            <a:r>
              <a:rPr lang="en-US" sz="3600" dirty="0" smtClean="0"/>
              <a:t>Complete culminating task in accordance </a:t>
            </a:r>
            <a:r>
              <a:rPr lang="en-US" sz="3600" smtClean="0"/>
              <a:t>with the OALCF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6124674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endParaRPr lang="en-US" sz="3200" dirty="0"/>
          </a:p>
          <a:p>
            <a:r>
              <a:rPr lang="en-US" sz="3200" dirty="0"/>
              <a:t>After your exit from the program you will be contacted for follow-ups 3 times</a:t>
            </a:r>
          </a:p>
        </p:txBody>
      </p:sp>
    </p:spTree>
    <p:extLst>
      <p:ext uri="{BB962C8B-B14F-4D97-AF65-F5344CB8AC3E}">
        <p14:creationId xmlns:p14="http://schemas.microsoft.com/office/powerpoint/2010/main" val="303900431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649</TotalTime>
  <Words>138</Words>
  <Application>Microsoft Macintosh PowerPoint</Application>
  <PresentationFormat>On-screen Show (4:3)</PresentationFormat>
  <Paragraphs>35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Adjacency</vt:lpstr>
      <vt:lpstr>BUDGETING FOR THE 21st CENTURY</vt:lpstr>
      <vt:lpstr>COURSE OUTLINE</vt:lpstr>
      <vt:lpstr>REQUIREMENTS FOR COMPLETION</vt:lpstr>
      <vt:lpstr>NOTES:</vt:lpstr>
    </vt:vector>
  </TitlesOfParts>
  <Manager/>
  <Company>GEDSB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BUDGETING</dc:title>
  <dc:subject/>
  <dc:creator>KARI DUMESNIL</dc:creator>
  <cp:keywords/>
  <dc:description/>
  <cp:lastModifiedBy>Robyn Cook-Ritchie</cp:lastModifiedBy>
  <cp:revision>50</cp:revision>
  <cp:lastPrinted>2014-02-27T17:26:40Z</cp:lastPrinted>
  <dcterms:created xsi:type="dcterms:W3CDTF">2013-06-11T16:17:23Z</dcterms:created>
  <dcterms:modified xsi:type="dcterms:W3CDTF">2014-04-02T13:43:30Z</dcterms:modified>
  <cp:category/>
</cp:coreProperties>
</file>